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612" r:id="rId3"/>
    <p:sldId id="613" r:id="rId4"/>
    <p:sldId id="615" r:id="rId5"/>
    <p:sldId id="600" r:id="rId6"/>
    <p:sldId id="614" r:id="rId7"/>
    <p:sldId id="610" r:id="rId8"/>
    <p:sldId id="611" r:id="rId9"/>
    <p:sldId id="61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1" d="100"/>
          <a:sy n="61" d="100"/>
        </p:scale>
        <p:origin x="81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7AB9A-99C2-99EB-AC28-2B94C88AC8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6A574F7-E746-D1DE-7890-07BFC68932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ABF362E-1B2A-79FB-83DA-D67784593784}"/>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5" name="Footer Placeholder 4">
            <a:extLst>
              <a:ext uri="{FF2B5EF4-FFF2-40B4-BE49-F238E27FC236}">
                <a16:creationId xmlns:a16="http://schemas.microsoft.com/office/drawing/2014/main" id="{62251E87-8694-09D6-6630-77D15C27C4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35B029-883D-74AF-7CF3-9C4629A726E9}"/>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3169589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4472C-D7DD-5C2B-9D18-38C8B07D6C4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F554EB5-AB9F-3EC8-C8B0-A1750A1F4AF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A79D3C-226A-86D2-815F-63C6CCB92C84}"/>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5" name="Footer Placeholder 4">
            <a:extLst>
              <a:ext uri="{FF2B5EF4-FFF2-40B4-BE49-F238E27FC236}">
                <a16:creationId xmlns:a16="http://schemas.microsoft.com/office/drawing/2014/main" id="{B16F3B58-62BB-E602-9D98-2D8F13C33B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539DE6-D9A0-5CA0-3613-0E171FFB3D3D}"/>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563870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D27658B-3591-FB7C-BC05-95CFBF8F95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3AA9C54-F8EF-1C5B-2076-ED9C66D3D4C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E739E3-C7D1-3276-47D1-89410263D4E8}"/>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5" name="Footer Placeholder 4">
            <a:extLst>
              <a:ext uri="{FF2B5EF4-FFF2-40B4-BE49-F238E27FC236}">
                <a16:creationId xmlns:a16="http://schemas.microsoft.com/office/drawing/2014/main" id="{61236235-FE67-B4A9-0755-C1AE74CBE1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4633B1-C24F-2EBD-CADB-A1ABDD9D1581}"/>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2246876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35495-8C24-228B-58EA-14FA9B465B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DD13A1-7211-635D-B73D-3105CA6ADD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FF7EA1-A699-4596-10CC-630622D87E40}"/>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5" name="Footer Placeholder 4">
            <a:extLst>
              <a:ext uri="{FF2B5EF4-FFF2-40B4-BE49-F238E27FC236}">
                <a16:creationId xmlns:a16="http://schemas.microsoft.com/office/drawing/2014/main" id="{5F09C7AA-08EE-6DE3-A540-9280A3A4A4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A4BF7C-0BD4-FFCD-4907-39233CD73CFF}"/>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3184889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2E092-F3D7-B20C-7D41-C5DE37AE33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2D5B49C-41C3-9003-D8F5-CE86E612FB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E00727-DC83-AA0B-35C7-BD03C3310E6B}"/>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5" name="Footer Placeholder 4">
            <a:extLst>
              <a:ext uri="{FF2B5EF4-FFF2-40B4-BE49-F238E27FC236}">
                <a16:creationId xmlns:a16="http://schemas.microsoft.com/office/drawing/2014/main" id="{A7844FCF-50C3-B6F2-87F6-2152E2CA6A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EB404C-FA17-7916-99E0-E8C6776A6437}"/>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1796994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AE33C-0703-1452-26A1-538BA888F8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2490EF3-A2AB-F382-935D-1392FD5330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43C559C-328D-0D6F-A509-2CDE8B77F5D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0DE1D9C-5C0A-1D14-55C1-C2165949D7B0}"/>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6" name="Footer Placeholder 5">
            <a:extLst>
              <a:ext uri="{FF2B5EF4-FFF2-40B4-BE49-F238E27FC236}">
                <a16:creationId xmlns:a16="http://schemas.microsoft.com/office/drawing/2014/main" id="{8F6F40FC-7194-1CB2-A3F5-2EC5013F49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FD91C7-E013-35E4-4C04-72E2CD6416CF}"/>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1797044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7ECE8-EE6A-E2C2-771A-2CE1BC3263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B2B9D5E-A9C7-5EE4-4B55-BA3DE72DD0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BA37ED0-CA80-F5F5-9BA7-95F4259C5C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E153C1-7A4E-8F1E-1E7D-4DB3511D87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09D8E4-B362-4D5C-234A-B357A5080FE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AF71AF-4555-5D4D-19E8-42F062BCCAF2}"/>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8" name="Footer Placeholder 7">
            <a:extLst>
              <a:ext uri="{FF2B5EF4-FFF2-40B4-BE49-F238E27FC236}">
                <a16:creationId xmlns:a16="http://schemas.microsoft.com/office/drawing/2014/main" id="{1CF04745-ED77-A3E2-6CDC-C2307E8B500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F892D8C-117D-D63F-6A78-F0BC5D4265BD}"/>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2924484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76AAB-B55D-C387-1022-635450D0DBD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CEAAE8-714F-C96C-DFEF-71CD706FFA89}"/>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4" name="Footer Placeholder 3">
            <a:extLst>
              <a:ext uri="{FF2B5EF4-FFF2-40B4-BE49-F238E27FC236}">
                <a16:creationId xmlns:a16="http://schemas.microsoft.com/office/drawing/2014/main" id="{75EF7798-28F6-C40F-3F78-632391A5529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19F02B7-F102-1BE4-2AC6-DC14575E6625}"/>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1572963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7F9264-7CE6-A3DB-1D7E-7907114BA6FA}"/>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3" name="Footer Placeholder 2">
            <a:extLst>
              <a:ext uri="{FF2B5EF4-FFF2-40B4-BE49-F238E27FC236}">
                <a16:creationId xmlns:a16="http://schemas.microsoft.com/office/drawing/2014/main" id="{26D5A2CF-272A-7A12-212C-4B83C4C9C67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01F3314-7D67-F88D-44A9-4A6A945DF413}"/>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3988217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EA24D-4579-772A-212C-C294237D98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A9AB518-EB5D-BD59-5EFC-65C245EEEF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C8311C-55FD-E623-7A96-9FB396E801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8643D68-ECFC-050B-493B-823862B21164}"/>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6" name="Footer Placeholder 5">
            <a:extLst>
              <a:ext uri="{FF2B5EF4-FFF2-40B4-BE49-F238E27FC236}">
                <a16:creationId xmlns:a16="http://schemas.microsoft.com/office/drawing/2014/main" id="{B6D5A84D-D38D-94F6-D0A1-4FB54AFE98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13C83B-C61A-E5F5-A360-625C1C37E841}"/>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2400531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5D578-344C-6894-C467-F05EFA3BD4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AB4B161-0086-CBC8-5719-68A85B1BED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DAB283-961A-F92F-12E6-6475E00BD8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04D979-1F67-A44E-B98A-806AE21B43F6}"/>
              </a:ext>
            </a:extLst>
          </p:cNvPr>
          <p:cNvSpPr>
            <a:spLocks noGrp="1"/>
          </p:cNvSpPr>
          <p:nvPr>
            <p:ph type="dt" sz="half" idx="10"/>
          </p:nvPr>
        </p:nvSpPr>
        <p:spPr/>
        <p:txBody>
          <a:bodyPr/>
          <a:lstStyle/>
          <a:p>
            <a:fld id="{7D71ABE0-8EB1-4AA7-9585-DC49ECC548E8}" type="datetimeFigureOut">
              <a:rPr lang="en-US" smtClean="0"/>
              <a:t>8/31/2024</a:t>
            </a:fld>
            <a:endParaRPr lang="en-US"/>
          </a:p>
        </p:txBody>
      </p:sp>
      <p:sp>
        <p:nvSpPr>
          <p:cNvPr id="6" name="Footer Placeholder 5">
            <a:extLst>
              <a:ext uri="{FF2B5EF4-FFF2-40B4-BE49-F238E27FC236}">
                <a16:creationId xmlns:a16="http://schemas.microsoft.com/office/drawing/2014/main" id="{6C3D2AD1-CF19-1C63-8B11-29309C3B40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65BCAD-A92B-8B0D-42CE-7529F022BFC1}"/>
              </a:ext>
            </a:extLst>
          </p:cNvPr>
          <p:cNvSpPr>
            <a:spLocks noGrp="1"/>
          </p:cNvSpPr>
          <p:nvPr>
            <p:ph type="sldNum" sz="quarter" idx="12"/>
          </p:nvPr>
        </p:nvSpPr>
        <p:spPr/>
        <p:txBody>
          <a:bodyPr/>
          <a:lstStyle/>
          <a:p>
            <a:fld id="{B41B12F6-6864-4388-90E3-FAD5247AA805}" type="slidenum">
              <a:rPr lang="en-US" smtClean="0"/>
              <a:t>‹Nº›</a:t>
            </a:fld>
            <a:endParaRPr lang="en-US"/>
          </a:p>
        </p:txBody>
      </p:sp>
    </p:spTree>
    <p:extLst>
      <p:ext uri="{BB962C8B-B14F-4D97-AF65-F5344CB8AC3E}">
        <p14:creationId xmlns:p14="http://schemas.microsoft.com/office/powerpoint/2010/main" val="2958025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CAE6F9-FF82-E201-8547-FB37B2FAD6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F25573A-1B0B-E65F-24EA-41386F5FF7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DC9E19-2B89-315B-9B2B-40509BED76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71ABE0-8EB1-4AA7-9585-DC49ECC548E8}" type="datetimeFigureOut">
              <a:rPr lang="en-US" smtClean="0"/>
              <a:t>8/31/2024</a:t>
            </a:fld>
            <a:endParaRPr lang="en-US"/>
          </a:p>
        </p:txBody>
      </p:sp>
      <p:sp>
        <p:nvSpPr>
          <p:cNvPr id="5" name="Footer Placeholder 4">
            <a:extLst>
              <a:ext uri="{FF2B5EF4-FFF2-40B4-BE49-F238E27FC236}">
                <a16:creationId xmlns:a16="http://schemas.microsoft.com/office/drawing/2014/main" id="{0E43496D-A921-4A6A-C546-ED786B50FB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536270-444E-DD8C-9851-80DBFF80F4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1B12F6-6864-4388-90E3-FAD5247AA805}" type="slidenum">
              <a:rPr lang="en-US" smtClean="0"/>
              <a:t>‹Nº›</a:t>
            </a:fld>
            <a:endParaRPr lang="en-US"/>
          </a:p>
        </p:txBody>
      </p:sp>
    </p:spTree>
    <p:extLst>
      <p:ext uri="{BB962C8B-B14F-4D97-AF65-F5344CB8AC3E}">
        <p14:creationId xmlns:p14="http://schemas.microsoft.com/office/powerpoint/2010/main" val="1846959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8.jpeg"/><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9.jpeg"/><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10.jpe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11.jpeg"/><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12.jpeg"/><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D3D76B3-DA87-4B6F-A10A-E9103BFCAD2F}"/>
              </a:ext>
            </a:extLst>
          </p:cNvPr>
          <p:cNvSpPr/>
          <p:nvPr/>
        </p:nvSpPr>
        <p:spPr>
          <a:xfrm>
            <a:off x="3048000" y="2170516"/>
            <a:ext cx="6096000" cy="2954655"/>
          </a:xfrm>
          <a:prstGeom prst="rect">
            <a:avLst/>
          </a:prstGeom>
        </p:spPr>
        <p:txBody>
          <a:bodyPr>
            <a:spAutoFit/>
          </a:bodyPr>
          <a:lstStyle/>
          <a:p>
            <a:pPr algn="ctr">
              <a:spcBef>
                <a:spcPts val="600"/>
              </a:spcBef>
              <a:spcAft>
                <a:spcPts val="0"/>
              </a:spcAft>
            </a:pPr>
            <a:r>
              <a:rPr lang="en-US" sz="2400" dirty="0" err="1">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Labour</a:t>
            </a:r>
            <a:r>
              <a:rPr lang="en-US" sz="2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Market Information for VET</a:t>
            </a:r>
          </a:p>
          <a:p>
            <a:pPr algn="ctr">
              <a:spcBef>
                <a:spcPts val="600"/>
              </a:spcBef>
              <a:spcAft>
                <a:spcPts val="0"/>
              </a:spcAft>
            </a:pPr>
            <a:endParaRPr lang="en-US" sz="24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ctr">
              <a:spcBef>
                <a:spcPts val="600"/>
              </a:spcBef>
              <a:spcAft>
                <a:spcPts val="0"/>
              </a:spcAft>
            </a:pPr>
            <a:r>
              <a:rPr lang="en-US" sz="28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LMI4VET</a:t>
            </a:r>
          </a:p>
          <a:p>
            <a:pPr algn="ctr">
              <a:spcBef>
                <a:spcPts val="600"/>
              </a:spcBef>
              <a:spcAft>
                <a:spcPts val="0"/>
              </a:spcAft>
            </a:pPr>
            <a:endParaRPr lang="en-US" sz="24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ctr">
              <a:spcBef>
                <a:spcPts val="600"/>
              </a:spcBef>
              <a:spcAft>
                <a:spcPts val="0"/>
              </a:spcAft>
            </a:pPr>
            <a:r>
              <a:rPr lang="en-US" sz="14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19th Annual Meeting of the European Network on Regional </a:t>
            </a:r>
            <a:r>
              <a:rPr lang="en-US" sz="1400" b="1" dirty="0" err="1">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Labour</a:t>
            </a:r>
            <a:r>
              <a:rPr lang="en-US" sz="14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Market Monitoring </a:t>
            </a:r>
          </a:p>
          <a:p>
            <a:pPr algn="ctr">
              <a:spcBef>
                <a:spcPts val="600"/>
              </a:spcBef>
              <a:spcAft>
                <a:spcPts val="0"/>
              </a:spcAft>
            </a:pPr>
            <a:endParaRPr lang="en-US" sz="14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ctr">
              <a:spcBef>
                <a:spcPts val="600"/>
              </a:spcBef>
              <a:spcAft>
                <a:spcPts val="0"/>
              </a:spcAft>
            </a:pPr>
            <a:r>
              <a:rPr lang="en-US" sz="14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Lugano, Switzerland 5. – 6. September 2024 </a:t>
            </a:r>
          </a:p>
        </p:txBody>
      </p:sp>
      <p:sp>
        <p:nvSpPr>
          <p:cNvPr id="12" name="POWER_USER_PROGRESS_BAR" hidden="1">
            <a:extLst>
              <a:ext uri="{FF2B5EF4-FFF2-40B4-BE49-F238E27FC236}">
                <a16:creationId xmlns:a16="http://schemas.microsoft.com/office/drawing/2014/main" id="{FB2882FB-ADFE-43EC-AE8B-8019EDCD1348}"/>
              </a:ext>
            </a:extLst>
          </p:cNvPr>
          <p:cNvSpPr/>
          <p:nvPr>
            <p:custDataLst>
              <p:tags r:id="rId1"/>
            </p:custDataLst>
          </p:nvPr>
        </p:nvSpPr>
        <p:spPr>
          <a:xfrm>
            <a:off x="0" y="6705600"/>
            <a:ext cx="435429" cy="152400"/>
          </a:xfrm>
          <a:prstGeom prst="rect">
            <a:avLst/>
          </a:prstGeom>
          <a:solidFill>
            <a:srgbClr val="A9A9A9"/>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a:solidFill>
                <a:srgbClr val="D3D3D3"/>
              </a:solidFill>
            </a:endParaRPr>
          </a:p>
        </p:txBody>
      </p:sp>
      <p:pic>
        <p:nvPicPr>
          <p:cNvPr id="13" name="Picture 12">
            <a:extLst>
              <a:ext uri="{FF2B5EF4-FFF2-40B4-BE49-F238E27FC236}">
                <a16:creationId xmlns:a16="http://schemas.microsoft.com/office/drawing/2014/main" id="{6FA40BF6-705A-48F0-ACF0-46907E058085}"/>
              </a:ext>
            </a:extLst>
          </p:cNvPr>
          <p:cNvPicPr>
            <a:picLocks noChangeAspect="1"/>
          </p:cNvPicPr>
          <p:nvPr/>
        </p:nvPicPr>
        <p:blipFill>
          <a:blip r:embed="rId3"/>
          <a:stretch>
            <a:fillRect/>
          </a:stretch>
        </p:blipFill>
        <p:spPr>
          <a:xfrm>
            <a:off x="8288207" y="418432"/>
            <a:ext cx="3600000" cy="755250"/>
          </a:xfrm>
          <a:prstGeom prst="rect">
            <a:avLst/>
          </a:prstGeom>
        </p:spPr>
      </p:pic>
      <p:pic>
        <p:nvPicPr>
          <p:cNvPr id="2" name="Imagen 1">
            <a:extLst>
              <a:ext uri="{FF2B5EF4-FFF2-40B4-BE49-F238E27FC236}">
                <a16:creationId xmlns:a16="http://schemas.microsoft.com/office/drawing/2014/main" id="{E18DB117-2FC7-040B-4A0C-9172CD9F36F2}"/>
              </a:ext>
            </a:extLst>
          </p:cNvPr>
          <p:cNvPicPr>
            <a:picLocks noChangeAspect="1"/>
          </p:cNvPicPr>
          <p:nvPr/>
        </p:nvPicPr>
        <p:blipFill>
          <a:blip r:embed="rId4"/>
          <a:stretch>
            <a:fillRect/>
          </a:stretch>
        </p:blipFill>
        <p:spPr>
          <a:xfrm>
            <a:off x="614878" y="418431"/>
            <a:ext cx="2360468" cy="863999"/>
          </a:xfrm>
          <a:prstGeom prst="rect">
            <a:avLst/>
          </a:prstGeom>
        </p:spPr>
      </p:pic>
      <p:grpSp>
        <p:nvGrpSpPr>
          <p:cNvPr id="7" name="Grupo 6">
            <a:extLst>
              <a:ext uri="{FF2B5EF4-FFF2-40B4-BE49-F238E27FC236}">
                <a16:creationId xmlns:a16="http://schemas.microsoft.com/office/drawing/2014/main" id="{88767D9E-5DE6-A251-8D41-5ADE5958FB01}"/>
              </a:ext>
            </a:extLst>
          </p:cNvPr>
          <p:cNvGrpSpPr/>
          <p:nvPr/>
        </p:nvGrpSpPr>
        <p:grpSpPr>
          <a:xfrm>
            <a:off x="614878" y="5574161"/>
            <a:ext cx="10962244" cy="1387626"/>
            <a:chOff x="614878" y="5574161"/>
            <a:chExt cx="10962244" cy="1387626"/>
          </a:xfrm>
        </p:grpSpPr>
        <p:grpSp>
          <p:nvGrpSpPr>
            <p:cNvPr id="6" name="Grupo 5">
              <a:extLst>
                <a:ext uri="{FF2B5EF4-FFF2-40B4-BE49-F238E27FC236}">
                  <a16:creationId xmlns:a16="http://schemas.microsoft.com/office/drawing/2014/main" id="{C6CA10D2-7815-61B2-E90F-3151CA475888}"/>
                </a:ext>
              </a:extLst>
            </p:cNvPr>
            <p:cNvGrpSpPr/>
            <p:nvPr/>
          </p:nvGrpSpPr>
          <p:grpSpPr>
            <a:xfrm>
              <a:off x="614878" y="5574161"/>
              <a:ext cx="10962244" cy="1387626"/>
              <a:chOff x="614878" y="5574161"/>
              <a:chExt cx="10962244" cy="1387626"/>
            </a:xfrm>
          </p:grpSpPr>
          <p:grpSp>
            <p:nvGrpSpPr>
              <p:cNvPr id="17" name="Group 16">
                <a:extLst>
                  <a:ext uri="{FF2B5EF4-FFF2-40B4-BE49-F238E27FC236}">
                    <a16:creationId xmlns:a16="http://schemas.microsoft.com/office/drawing/2014/main" id="{A6A6B74F-AAB6-4485-BB02-D3BC650E5626}"/>
                  </a:ext>
                </a:extLst>
              </p:cNvPr>
              <p:cNvGrpSpPr/>
              <p:nvPr/>
            </p:nvGrpSpPr>
            <p:grpSpPr>
              <a:xfrm>
                <a:off x="614878" y="5878935"/>
                <a:ext cx="10962244" cy="900000"/>
                <a:chOff x="486335" y="5794215"/>
                <a:chExt cx="10962244" cy="900000"/>
              </a:xfrm>
            </p:grpSpPr>
            <p:pic>
              <p:nvPicPr>
                <p:cNvPr id="3" name="Picture 2" descr="Resultado de imagen de UNI MILAN BICOCA">
                  <a:extLst>
                    <a:ext uri="{FF2B5EF4-FFF2-40B4-BE49-F238E27FC236}">
                      <a16:creationId xmlns:a16="http://schemas.microsoft.com/office/drawing/2014/main" id="{E008097F-8AEE-47E1-A213-51F24E1F431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89654" y="5794215"/>
                  <a:ext cx="838447" cy="900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D6440C0B-6D84-4CA9-950D-5DE5F6C4CA9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022879" y="5947035"/>
                  <a:ext cx="2425700" cy="594360"/>
                </a:xfrm>
                <a:prstGeom prst="rect">
                  <a:avLst/>
                </a:prstGeom>
                <a:noFill/>
              </p:spPr>
            </p:pic>
            <p:pic>
              <p:nvPicPr>
                <p:cNvPr id="16" name="Picture 15">
                  <a:extLst>
                    <a:ext uri="{FF2B5EF4-FFF2-40B4-BE49-F238E27FC236}">
                      <a16:creationId xmlns:a16="http://schemas.microsoft.com/office/drawing/2014/main" id="{09944DE3-1BA1-4F49-9CC4-7A5B80653CF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86335" y="5812215"/>
                  <a:ext cx="2551180" cy="864000"/>
                </a:xfrm>
                <a:prstGeom prst="rect">
                  <a:avLst/>
                </a:prstGeom>
                <a:noFill/>
                <a:ln>
                  <a:noFill/>
                </a:ln>
              </p:spPr>
            </p:pic>
          </p:grpSp>
          <p:pic>
            <p:nvPicPr>
              <p:cNvPr id="4" name="Imagen 3" descr="Forma, Flecha&#10;&#10;Descripción generada automáticamente">
                <a:extLst>
                  <a:ext uri="{FF2B5EF4-FFF2-40B4-BE49-F238E27FC236}">
                    <a16:creationId xmlns:a16="http://schemas.microsoft.com/office/drawing/2014/main" id="{42552E2C-750C-EDA7-AAE5-9186D1B11D8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25597" y="5574161"/>
                <a:ext cx="2134809" cy="1387626"/>
              </a:xfrm>
              <a:prstGeom prst="rect">
                <a:avLst/>
              </a:prstGeom>
            </p:spPr>
          </p:pic>
        </p:grpSp>
        <p:pic>
          <p:nvPicPr>
            <p:cNvPr id="5" name="Imagen 4">
              <a:extLst>
                <a:ext uri="{FF2B5EF4-FFF2-40B4-BE49-F238E27FC236}">
                  <a16:creationId xmlns:a16="http://schemas.microsoft.com/office/drawing/2014/main" id="{130B6CFB-04FF-7697-4D57-80A1A39F7A90}"/>
                </a:ext>
              </a:extLst>
            </p:cNvPr>
            <p:cNvPicPr>
              <a:picLocks noChangeAspect="1"/>
            </p:cNvPicPr>
            <p:nvPr/>
          </p:nvPicPr>
          <p:blipFill>
            <a:blip r:embed="rId9"/>
            <a:stretch>
              <a:fillRect/>
            </a:stretch>
          </p:blipFill>
          <p:spPr>
            <a:xfrm>
              <a:off x="6960406" y="6090274"/>
              <a:ext cx="1891205" cy="535841"/>
            </a:xfrm>
            <a:prstGeom prst="rect">
              <a:avLst/>
            </a:prstGeom>
          </p:spPr>
        </p:pic>
      </p:grpSp>
    </p:spTree>
    <p:extLst>
      <p:ext uri="{BB962C8B-B14F-4D97-AF65-F5344CB8AC3E}">
        <p14:creationId xmlns:p14="http://schemas.microsoft.com/office/powerpoint/2010/main" val="414771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3AF3C6F-FB09-41A3-9C9C-9DD260D5BBD2}"/>
              </a:ext>
            </a:extLst>
          </p:cNvPr>
          <p:cNvSpPr>
            <a:spLocks noGrp="1"/>
          </p:cNvSpPr>
          <p:nvPr>
            <p:ph type="ctrTitle"/>
          </p:nvPr>
        </p:nvSpPr>
        <p:spPr/>
        <p:txBody>
          <a:bodyPr/>
          <a:lstStyle/>
          <a:p>
            <a:endParaRPr lang="en-GB"/>
          </a:p>
        </p:txBody>
      </p:sp>
      <p:sp>
        <p:nvSpPr>
          <p:cNvPr id="3" name="Subtitle 2" hidden="1">
            <a:extLst>
              <a:ext uri="{FF2B5EF4-FFF2-40B4-BE49-F238E27FC236}">
                <a16:creationId xmlns:a16="http://schemas.microsoft.com/office/drawing/2014/main" id="{171C0B73-C7D2-4FD6-93BD-6A48E3600875}"/>
              </a:ext>
            </a:extLst>
          </p:cNvPr>
          <p:cNvSpPr>
            <a:spLocks noGrp="1"/>
          </p:cNvSpPr>
          <p:nvPr>
            <p:ph type="subTitle" idx="1"/>
          </p:nvPr>
        </p:nvSpPr>
        <p:spPr/>
        <p:txBody>
          <a:bodyPr/>
          <a:lstStyle/>
          <a:p>
            <a:endParaRPr lang="en-GB"/>
          </a:p>
        </p:txBody>
      </p:sp>
      <p:sp>
        <p:nvSpPr>
          <p:cNvPr id="9" name="POWER_USER_PROGRESS_BAR" hidden="1">
            <a:extLst>
              <a:ext uri="{FF2B5EF4-FFF2-40B4-BE49-F238E27FC236}">
                <a16:creationId xmlns:a16="http://schemas.microsoft.com/office/drawing/2014/main" id="{DACA6CE4-D25A-4940-85C9-B8926B58A962}"/>
              </a:ext>
            </a:extLst>
          </p:cNvPr>
          <p:cNvSpPr/>
          <p:nvPr>
            <p:custDataLst>
              <p:tags r:id="rId1"/>
            </p:custDataLst>
          </p:nvPr>
        </p:nvSpPr>
        <p:spPr>
          <a:xfrm>
            <a:off x="0" y="6705600"/>
            <a:ext cx="2438400" cy="152400"/>
          </a:xfrm>
          <a:prstGeom prst="rect">
            <a:avLst/>
          </a:prstGeom>
          <a:solidFill>
            <a:srgbClr val="2D4D6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a:solidFill>
                <a:srgbClr val="D3D3D3"/>
              </a:solidFill>
              <a:latin typeface="Calibri" panose="020F0502020204030204" pitchFamily="34" charset="0"/>
            </a:endParaRPr>
          </a:p>
        </p:txBody>
      </p:sp>
      <p:grpSp>
        <p:nvGrpSpPr>
          <p:cNvPr id="10" name="Group 9">
            <a:extLst>
              <a:ext uri="{FF2B5EF4-FFF2-40B4-BE49-F238E27FC236}">
                <a16:creationId xmlns:a16="http://schemas.microsoft.com/office/drawing/2014/main" id="{81DCCF1C-9924-43A9-8865-451891FD941D}"/>
              </a:ext>
            </a:extLst>
          </p:cNvPr>
          <p:cNvGrpSpPr/>
          <p:nvPr/>
        </p:nvGrpSpPr>
        <p:grpSpPr>
          <a:xfrm>
            <a:off x="-224739" y="127015"/>
            <a:ext cx="7854897" cy="1296538"/>
            <a:chOff x="-224739" y="436728"/>
            <a:chExt cx="7854897" cy="1296538"/>
          </a:xfrm>
        </p:grpSpPr>
        <p:grpSp>
          <p:nvGrpSpPr>
            <p:cNvPr id="11" name="Group 10">
              <a:extLst>
                <a:ext uri="{FF2B5EF4-FFF2-40B4-BE49-F238E27FC236}">
                  <a16:creationId xmlns:a16="http://schemas.microsoft.com/office/drawing/2014/main" id="{35453F8B-753F-4123-AB51-3027ECCFB565}"/>
                </a:ext>
              </a:extLst>
            </p:cNvPr>
            <p:cNvGrpSpPr/>
            <p:nvPr/>
          </p:nvGrpSpPr>
          <p:grpSpPr>
            <a:xfrm>
              <a:off x="532263" y="436728"/>
              <a:ext cx="1937982" cy="1296538"/>
              <a:chOff x="532263" y="436728"/>
              <a:chExt cx="1937982" cy="1296538"/>
            </a:xfrm>
          </p:grpSpPr>
          <p:cxnSp>
            <p:nvCxnSpPr>
              <p:cNvPr id="13" name="Straight Connector 12">
                <a:extLst>
                  <a:ext uri="{FF2B5EF4-FFF2-40B4-BE49-F238E27FC236}">
                    <a16:creationId xmlns:a16="http://schemas.microsoft.com/office/drawing/2014/main" id="{9CE437FE-02DA-438D-A603-7AF6B250A519}"/>
                  </a:ext>
                </a:extLst>
              </p:cNvPr>
              <p:cNvCxnSpPr/>
              <p:nvPr/>
            </p:nvCxnSpPr>
            <p:spPr>
              <a:xfrm>
                <a:off x="982639" y="436728"/>
                <a:ext cx="0" cy="129653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BA3C166-0505-42FD-84DD-97CD14BF221D}"/>
                  </a:ext>
                </a:extLst>
              </p:cNvPr>
              <p:cNvCxnSpPr/>
              <p:nvPr/>
            </p:nvCxnSpPr>
            <p:spPr>
              <a:xfrm>
                <a:off x="532263" y="1460310"/>
                <a:ext cx="1937982"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id="{2E661D58-58F4-44DD-93B6-EA956A9330EE}"/>
                </a:ext>
              </a:extLst>
            </p:cNvPr>
            <p:cNvSpPr/>
            <p:nvPr/>
          </p:nvSpPr>
          <p:spPr>
            <a:xfrm>
              <a:off x="-224739" y="563799"/>
              <a:ext cx="7854897" cy="769441"/>
            </a:xfrm>
            <a:prstGeom prst="rect">
              <a:avLst/>
            </a:prstGeom>
          </p:spPr>
          <p:txBody>
            <a:bodyPr wrap="square">
              <a:spAutoFit/>
            </a:bodyPr>
            <a:lstStyle/>
            <a:p>
              <a:pPr algn="ctr"/>
              <a:r>
                <a:rPr lang="en-US" sz="4400" dirty="0">
                  <a:solidFill>
                    <a:schemeClr val="accent1">
                      <a:lumMod val="75000"/>
                    </a:schemeClr>
                  </a:solidFill>
                </a:rPr>
                <a:t>Facts</a:t>
              </a:r>
            </a:p>
          </p:txBody>
        </p:sp>
      </p:grpSp>
      <p:sp>
        <p:nvSpPr>
          <p:cNvPr id="7" name="POWER_USER_PROGRESS_PIE_2" hidden="1">
            <a:extLst>
              <a:ext uri="{FF2B5EF4-FFF2-40B4-BE49-F238E27FC236}">
                <a16:creationId xmlns:a16="http://schemas.microsoft.com/office/drawing/2014/main" id="{963DA007-56E7-429C-88A5-3E47E41F46DD}"/>
              </a:ext>
            </a:extLst>
          </p:cNvPr>
          <p:cNvSpPr/>
          <p:nvPr>
            <p:custDataLst>
              <p:tags r:id="rId2"/>
            </p:custDataLst>
          </p:nvPr>
        </p:nvSpPr>
        <p:spPr>
          <a:xfrm>
            <a:off x="11874500" y="6540500"/>
            <a:ext cx="317500" cy="317500"/>
          </a:xfrm>
          <a:prstGeom prst="ellipse">
            <a:avLst/>
          </a:prstGeom>
          <a:solidFill>
            <a:srgbClr val="FFFFFF"/>
          </a:solidFill>
          <a:ln w="3175">
            <a:solidFill>
              <a:srgbClr val="D3D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OWER_USER_PROGRESS_PIE_1" hidden="1">
            <a:extLst>
              <a:ext uri="{FF2B5EF4-FFF2-40B4-BE49-F238E27FC236}">
                <a16:creationId xmlns:a16="http://schemas.microsoft.com/office/drawing/2014/main" id="{91515CE0-5FC8-46E4-B892-6C5EE927E5CC}"/>
              </a:ext>
            </a:extLst>
          </p:cNvPr>
          <p:cNvSpPr/>
          <p:nvPr>
            <p:custDataLst>
              <p:tags r:id="rId3"/>
            </p:custDataLst>
          </p:nvPr>
        </p:nvSpPr>
        <p:spPr>
          <a:xfrm rot="16200000">
            <a:off x="11874500" y="6540500"/>
            <a:ext cx="317500" cy="317500"/>
          </a:xfrm>
          <a:prstGeom prst="pie">
            <a:avLst>
              <a:gd name="adj1" fmla="val 0"/>
              <a:gd name="adj2" fmla="val 3323077"/>
            </a:avLst>
          </a:prstGeom>
          <a:solidFill>
            <a:srgbClr val="335593"/>
          </a:solidFill>
          <a:ln w="6350">
            <a:solidFill>
              <a:srgbClr val="3355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CuadroTexto 4">
            <a:extLst>
              <a:ext uri="{FF2B5EF4-FFF2-40B4-BE49-F238E27FC236}">
                <a16:creationId xmlns:a16="http://schemas.microsoft.com/office/drawing/2014/main" id="{5861B1E8-097E-D19B-0DC4-26F62EC75093}"/>
              </a:ext>
            </a:extLst>
          </p:cNvPr>
          <p:cNvSpPr txBox="1"/>
          <p:nvPr/>
        </p:nvSpPr>
        <p:spPr>
          <a:xfrm>
            <a:off x="2918548" y="1892105"/>
            <a:ext cx="6207760" cy="4524315"/>
          </a:xfrm>
          <a:prstGeom prst="rect">
            <a:avLst/>
          </a:prstGeom>
          <a:noFill/>
        </p:spPr>
        <p:txBody>
          <a:bodyPr wrap="square">
            <a:spAutoFit/>
          </a:bodyPr>
          <a:lstStyle/>
          <a:p>
            <a:r>
              <a:rPr lang="en-US" sz="2400" dirty="0" err="1"/>
              <a:t>Labour</a:t>
            </a:r>
            <a:r>
              <a:rPr lang="en-US" sz="2400" dirty="0"/>
              <a:t> Market Information for VET</a:t>
            </a:r>
          </a:p>
          <a:p>
            <a:endParaRPr lang="en-US" sz="2400" dirty="0"/>
          </a:p>
          <a:p>
            <a:r>
              <a:rPr lang="en-US" sz="2400" b="1" dirty="0"/>
              <a:t>LMI4VET</a:t>
            </a:r>
          </a:p>
          <a:p>
            <a:endParaRPr lang="en-US" sz="2400" dirty="0"/>
          </a:p>
          <a:p>
            <a:r>
              <a:rPr lang="en-US" sz="2400" dirty="0"/>
              <a:t>Erasmus+</a:t>
            </a:r>
          </a:p>
          <a:p>
            <a:r>
              <a:rPr lang="en-US" sz="2400" dirty="0"/>
              <a:t>KA220-VET - Cooperation partnerships in vocational education and training (KA220-VET)</a:t>
            </a:r>
          </a:p>
          <a:p>
            <a:endParaRPr lang="en-US" sz="2400" dirty="0"/>
          </a:p>
          <a:p>
            <a:r>
              <a:rPr lang="en-US" sz="2400" dirty="0"/>
              <a:t>2024-1-ES01-KA220-VET-000251090</a:t>
            </a:r>
          </a:p>
          <a:p>
            <a:endParaRPr lang="en-US" sz="2400" dirty="0"/>
          </a:p>
          <a:p>
            <a:r>
              <a:rPr lang="en-US" sz="2400" dirty="0"/>
              <a:t>2 years (November 2024- October 2026)</a:t>
            </a:r>
          </a:p>
          <a:p>
            <a:r>
              <a:rPr lang="en-US" sz="2400" dirty="0"/>
              <a:t>10 partners</a:t>
            </a:r>
          </a:p>
        </p:txBody>
      </p:sp>
    </p:spTree>
    <p:extLst>
      <p:ext uri="{BB962C8B-B14F-4D97-AF65-F5344CB8AC3E}">
        <p14:creationId xmlns:p14="http://schemas.microsoft.com/office/powerpoint/2010/main" val="3699714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3AF3C6F-FB09-41A3-9C9C-9DD260D5BBD2}"/>
              </a:ext>
            </a:extLst>
          </p:cNvPr>
          <p:cNvSpPr>
            <a:spLocks noGrp="1"/>
          </p:cNvSpPr>
          <p:nvPr>
            <p:ph type="ctrTitle"/>
          </p:nvPr>
        </p:nvSpPr>
        <p:spPr/>
        <p:txBody>
          <a:bodyPr/>
          <a:lstStyle/>
          <a:p>
            <a:endParaRPr lang="en-GB"/>
          </a:p>
        </p:txBody>
      </p:sp>
      <p:sp>
        <p:nvSpPr>
          <p:cNvPr id="3" name="Subtitle 2" hidden="1">
            <a:extLst>
              <a:ext uri="{FF2B5EF4-FFF2-40B4-BE49-F238E27FC236}">
                <a16:creationId xmlns:a16="http://schemas.microsoft.com/office/drawing/2014/main" id="{171C0B73-C7D2-4FD6-93BD-6A48E3600875}"/>
              </a:ext>
            </a:extLst>
          </p:cNvPr>
          <p:cNvSpPr>
            <a:spLocks noGrp="1"/>
          </p:cNvSpPr>
          <p:nvPr>
            <p:ph type="subTitle" idx="1"/>
          </p:nvPr>
        </p:nvSpPr>
        <p:spPr/>
        <p:txBody>
          <a:bodyPr/>
          <a:lstStyle/>
          <a:p>
            <a:endParaRPr lang="en-GB"/>
          </a:p>
        </p:txBody>
      </p:sp>
      <p:sp>
        <p:nvSpPr>
          <p:cNvPr id="9" name="POWER_USER_PROGRESS_BAR" hidden="1">
            <a:extLst>
              <a:ext uri="{FF2B5EF4-FFF2-40B4-BE49-F238E27FC236}">
                <a16:creationId xmlns:a16="http://schemas.microsoft.com/office/drawing/2014/main" id="{DACA6CE4-D25A-4940-85C9-B8926B58A962}"/>
              </a:ext>
            </a:extLst>
          </p:cNvPr>
          <p:cNvSpPr/>
          <p:nvPr>
            <p:custDataLst>
              <p:tags r:id="rId1"/>
            </p:custDataLst>
          </p:nvPr>
        </p:nvSpPr>
        <p:spPr>
          <a:xfrm>
            <a:off x="0" y="6705600"/>
            <a:ext cx="2438400" cy="152400"/>
          </a:xfrm>
          <a:prstGeom prst="rect">
            <a:avLst/>
          </a:prstGeom>
          <a:solidFill>
            <a:srgbClr val="2D4D6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a:solidFill>
                <a:srgbClr val="D3D3D3"/>
              </a:solidFill>
              <a:latin typeface="Calibri" panose="020F0502020204030204" pitchFamily="34" charset="0"/>
            </a:endParaRPr>
          </a:p>
        </p:txBody>
      </p:sp>
      <p:grpSp>
        <p:nvGrpSpPr>
          <p:cNvPr id="10" name="Group 9">
            <a:extLst>
              <a:ext uri="{FF2B5EF4-FFF2-40B4-BE49-F238E27FC236}">
                <a16:creationId xmlns:a16="http://schemas.microsoft.com/office/drawing/2014/main" id="{81DCCF1C-9924-43A9-8865-451891FD941D}"/>
              </a:ext>
            </a:extLst>
          </p:cNvPr>
          <p:cNvGrpSpPr/>
          <p:nvPr/>
        </p:nvGrpSpPr>
        <p:grpSpPr>
          <a:xfrm>
            <a:off x="-224739" y="127015"/>
            <a:ext cx="7854897" cy="1296538"/>
            <a:chOff x="-224739" y="436728"/>
            <a:chExt cx="7854897" cy="1296538"/>
          </a:xfrm>
        </p:grpSpPr>
        <p:grpSp>
          <p:nvGrpSpPr>
            <p:cNvPr id="11" name="Group 10">
              <a:extLst>
                <a:ext uri="{FF2B5EF4-FFF2-40B4-BE49-F238E27FC236}">
                  <a16:creationId xmlns:a16="http://schemas.microsoft.com/office/drawing/2014/main" id="{35453F8B-753F-4123-AB51-3027ECCFB565}"/>
                </a:ext>
              </a:extLst>
            </p:cNvPr>
            <p:cNvGrpSpPr/>
            <p:nvPr/>
          </p:nvGrpSpPr>
          <p:grpSpPr>
            <a:xfrm>
              <a:off x="532263" y="436728"/>
              <a:ext cx="1937982" cy="1296538"/>
              <a:chOff x="532263" y="436728"/>
              <a:chExt cx="1937982" cy="1296538"/>
            </a:xfrm>
          </p:grpSpPr>
          <p:cxnSp>
            <p:nvCxnSpPr>
              <p:cNvPr id="13" name="Straight Connector 12">
                <a:extLst>
                  <a:ext uri="{FF2B5EF4-FFF2-40B4-BE49-F238E27FC236}">
                    <a16:creationId xmlns:a16="http://schemas.microsoft.com/office/drawing/2014/main" id="{9CE437FE-02DA-438D-A603-7AF6B250A519}"/>
                  </a:ext>
                </a:extLst>
              </p:cNvPr>
              <p:cNvCxnSpPr/>
              <p:nvPr/>
            </p:nvCxnSpPr>
            <p:spPr>
              <a:xfrm>
                <a:off x="982639" y="436728"/>
                <a:ext cx="0" cy="129653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BA3C166-0505-42FD-84DD-97CD14BF221D}"/>
                  </a:ext>
                </a:extLst>
              </p:cNvPr>
              <p:cNvCxnSpPr/>
              <p:nvPr/>
            </p:nvCxnSpPr>
            <p:spPr>
              <a:xfrm>
                <a:off x="532263" y="1460310"/>
                <a:ext cx="1937982"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id="{2E661D58-58F4-44DD-93B6-EA956A9330EE}"/>
                </a:ext>
              </a:extLst>
            </p:cNvPr>
            <p:cNvSpPr/>
            <p:nvPr/>
          </p:nvSpPr>
          <p:spPr>
            <a:xfrm>
              <a:off x="-224739" y="563799"/>
              <a:ext cx="7854897" cy="769441"/>
            </a:xfrm>
            <a:prstGeom prst="rect">
              <a:avLst/>
            </a:prstGeom>
          </p:spPr>
          <p:txBody>
            <a:bodyPr wrap="square">
              <a:spAutoFit/>
            </a:bodyPr>
            <a:lstStyle/>
            <a:p>
              <a:pPr algn="ctr"/>
              <a:r>
                <a:rPr lang="en-US" sz="4400" dirty="0">
                  <a:solidFill>
                    <a:schemeClr val="accent1">
                      <a:lumMod val="75000"/>
                    </a:schemeClr>
                  </a:solidFill>
                </a:rPr>
                <a:t>Context</a:t>
              </a:r>
            </a:p>
          </p:txBody>
        </p:sp>
      </p:grpSp>
      <p:sp>
        <p:nvSpPr>
          <p:cNvPr id="7" name="POWER_USER_PROGRESS_PIE_2" hidden="1">
            <a:extLst>
              <a:ext uri="{FF2B5EF4-FFF2-40B4-BE49-F238E27FC236}">
                <a16:creationId xmlns:a16="http://schemas.microsoft.com/office/drawing/2014/main" id="{963DA007-56E7-429C-88A5-3E47E41F46DD}"/>
              </a:ext>
            </a:extLst>
          </p:cNvPr>
          <p:cNvSpPr/>
          <p:nvPr>
            <p:custDataLst>
              <p:tags r:id="rId2"/>
            </p:custDataLst>
          </p:nvPr>
        </p:nvSpPr>
        <p:spPr>
          <a:xfrm>
            <a:off x="11874500" y="6540500"/>
            <a:ext cx="317500" cy="317500"/>
          </a:xfrm>
          <a:prstGeom prst="ellipse">
            <a:avLst/>
          </a:prstGeom>
          <a:solidFill>
            <a:srgbClr val="FFFFFF"/>
          </a:solidFill>
          <a:ln w="3175">
            <a:solidFill>
              <a:srgbClr val="D3D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OWER_USER_PROGRESS_PIE_1" hidden="1">
            <a:extLst>
              <a:ext uri="{FF2B5EF4-FFF2-40B4-BE49-F238E27FC236}">
                <a16:creationId xmlns:a16="http://schemas.microsoft.com/office/drawing/2014/main" id="{91515CE0-5FC8-46E4-B892-6C5EE927E5CC}"/>
              </a:ext>
            </a:extLst>
          </p:cNvPr>
          <p:cNvSpPr/>
          <p:nvPr>
            <p:custDataLst>
              <p:tags r:id="rId3"/>
            </p:custDataLst>
          </p:nvPr>
        </p:nvSpPr>
        <p:spPr>
          <a:xfrm rot="16200000">
            <a:off x="11874500" y="6540500"/>
            <a:ext cx="317500" cy="317500"/>
          </a:xfrm>
          <a:prstGeom prst="pie">
            <a:avLst>
              <a:gd name="adj1" fmla="val 0"/>
              <a:gd name="adj2" fmla="val 3323077"/>
            </a:avLst>
          </a:prstGeom>
          <a:solidFill>
            <a:srgbClr val="335593"/>
          </a:solidFill>
          <a:ln w="6350">
            <a:solidFill>
              <a:srgbClr val="3355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CuadroTexto 4">
            <a:extLst>
              <a:ext uri="{FF2B5EF4-FFF2-40B4-BE49-F238E27FC236}">
                <a16:creationId xmlns:a16="http://schemas.microsoft.com/office/drawing/2014/main" id="{5861B1E8-097E-D19B-0DC4-26F62EC75093}"/>
              </a:ext>
            </a:extLst>
          </p:cNvPr>
          <p:cNvSpPr txBox="1"/>
          <p:nvPr/>
        </p:nvSpPr>
        <p:spPr>
          <a:xfrm>
            <a:off x="6054303" y="254086"/>
            <a:ext cx="5946709" cy="6863417"/>
          </a:xfrm>
          <a:prstGeom prst="rect">
            <a:avLst/>
          </a:prstGeom>
          <a:noFill/>
        </p:spPr>
        <p:txBody>
          <a:bodyPr wrap="square">
            <a:spAutoFit/>
          </a:bodyPr>
          <a:lstStyle/>
          <a:p>
            <a:r>
              <a:rPr lang="en-US" sz="2000" dirty="0"/>
              <a:t>NGOs working with people with fewer opportunities often have limited resources and staffing constraints. It often requires a combination of funding, volunteers, partnerships, and efficient management to ensure that NGOs can fulfill their mandates and make a meaningful difference in the lives of those they serve. They have a wide range of tasks and responsibilities aimed at providing support, empowerment, training and skills development programs to enhance the capabilities and employability of their target groups, however it is hard for them to decide on the type of training to provide to vulnerable groups. </a:t>
            </a:r>
          </a:p>
          <a:p>
            <a:endParaRPr lang="en-US" sz="2000" dirty="0"/>
          </a:p>
          <a:p>
            <a:r>
              <a:rPr lang="en-US" sz="2000" dirty="0"/>
              <a:t>NGOs are typically strong in conducting thorough assessments to identify the specific needs, skills gaps, and challenges faced by the target population, however, they often lack the knowledge and capacity to </a:t>
            </a:r>
            <a:r>
              <a:rPr lang="en-US" sz="2000" dirty="0" err="1"/>
              <a:t>analyse</a:t>
            </a:r>
            <a:r>
              <a:rPr lang="en-US" sz="2000" dirty="0"/>
              <a:t> the market demand and employment trends to identify sectors and occupations with growth potential and opportunities for the target population to secure meaningful employment and improve their livelihoods.</a:t>
            </a:r>
          </a:p>
          <a:p>
            <a:endParaRPr lang="en-US" sz="2000" dirty="0"/>
          </a:p>
        </p:txBody>
      </p:sp>
      <p:pic>
        <p:nvPicPr>
          <p:cNvPr id="6" name="Imagen 5">
            <a:extLst>
              <a:ext uri="{FF2B5EF4-FFF2-40B4-BE49-F238E27FC236}">
                <a16:creationId xmlns:a16="http://schemas.microsoft.com/office/drawing/2014/main" id="{5DB48A50-9695-BD05-D1C8-92001D696E8D}"/>
              </a:ext>
            </a:extLst>
          </p:cNvPr>
          <p:cNvPicPr>
            <a:picLocks noChangeAspect="1"/>
          </p:cNvPicPr>
          <p:nvPr/>
        </p:nvPicPr>
        <p:blipFill>
          <a:blip r:embed="rId5"/>
          <a:stretch>
            <a:fillRect/>
          </a:stretch>
        </p:blipFill>
        <p:spPr>
          <a:xfrm>
            <a:off x="0" y="2545080"/>
            <a:ext cx="5730240" cy="4312920"/>
          </a:xfrm>
          <a:prstGeom prst="rect">
            <a:avLst/>
          </a:prstGeom>
        </p:spPr>
      </p:pic>
    </p:spTree>
    <p:extLst>
      <p:ext uri="{BB962C8B-B14F-4D97-AF65-F5344CB8AC3E}">
        <p14:creationId xmlns:p14="http://schemas.microsoft.com/office/powerpoint/2010/main" val="3515616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3AF3C6F-FB09-41A3-9C9C-9DD260D5BBD2}"/>
              </a:ext>
            </a:extLst>
          </p:cNvPr>
          <p:cNvSpPr>
            <a:spLocks noGrp="1"/>
          </p:cNvSpPr>
          <p:nvPr>
            <p:ph type="ctrTitle"/>
          </p:nvPr>
        </p:nvSpPr>
        <p:spPr/>
        <p:txBody>
          <a:bodyPr/>
          <a:lstStyle/>
          <a:p>
            <a:endParaRPr lang="en-GB"/>
          </a:p>
        </p:txBody>
      </p:sp>
      <p:sp>
        <p:nvSpPr>
          <p:cNvPr id="3" name="Subtitle 2" hidden="1">
            <a:extLst>
              <a:ext uri="{FF2B5EF4-FFF2-40B4-BE49-F238E27FC236}">
                <a16:creationId xmlns:a16="http://schemas.microsoft.com/office/drawing/2014/main" id="{171C0B73-C7D2-4FD6-93BD-6A48E3600875}"/>
              </a:ext>
            </a:extLst>
          </p:cNvPr>
          <p:cNvSpPr>
            <a:spLocks noGrp="1"/>
          </p:cNvSpPr>
          <p:nvPr>
            <p:ph type="subTitle" idx="1"/>
          </p:nvPr>
        </p:nvSpPr>
        <p:spPr/>
        <p:txBody>
          <a:bodyPr/>
          <a:lstStyle/>
          <a:p>
            <a:endParaRPr lang="en-GB"/>
          </a:p>
        </p:txBody>
      </p:sp>
      <p:sp>
        <p:nvSpPr>
          <p:cNvPr id="9" name="POWER_USER_PROGRESS_BAR" hidden="1">
            <a:extLst>
              <a:ext uri="{FF2B5EF4-FFF2-40B4-BE49-F238E27FC236}">
                <a16:creationId xmlns:a16="http://schemas.microsoft.com/office/drawing/2014/main" id="{DACA6CE4-D25A-4940-85C9-B8926B58A962}"/>
              </a:ext>
            </a:extLst>
          </p:cNvPr>
          <p:cNvSpPr/>
          <p:nvPr>
            <p:custDataLst>
              <p:tags r:id="rId1"/>
            </p:custDataLst>
          </p:nvPr>
        </p:nvSpPr>
        <p:spPr>
          <a:xfrm>
            <a:off x="0" y="6705600"/>
            <a:ext cx="2438400" cy="152400"/>
          </a:xfrm>
          <a:prstGeom prst="rect">
            <a:avLst/>
          </a:prstGeom>
          <a:solidFill>
            <a:srgbClr val="2D4D6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a:solidFill>
                <a:srgbClr val="D3D3D3"/>
              </a:solidFill>
              <a:latin typeface="Calibri" panose="020F0502020204030204" pitchFamily="34" charset="0"/>
            </a:endParaRPr>
          </a:p>
        </p:txBody>
      </p:sp>
      <p:grpSp>
        <p:nvGrpSpPr>
          <p:cNvPr id="10" name="Group 9">
            <a:extLst>
              <a:ext uri="{FF2B5EF4-FFF2-40B4-BE49-F238E27FC236}">
                <a16:creationId xmlns:a16="http://schemas.microsoft.com/office/drawing/2014/main" id="{81DCCF1C-9924-43A9-8865-451891FD941D}"/>
              </a:ext>
            </a:extLst>
          </p:cNvPr>
          <p:cNvGrpSpPr/>
          <p:nvPr/>
        </p:nvGrpSpPr>
        <p:grpSpPr>
          <a:xfrm>
            <a:off x="-224739" y="127015"/>
            <a:ext cx="7854897" cy="1296538"/>
            <a:chOff x="-224739" y="436728"/>
            <a:chExt cx="7854897" cy="1296538"/>
          </a:xfrm>
        </p:grpSpPr>
        <p:grpSp>
          <p:nvGrpSpPr>
            <p:cNvPr id="11" name="Group 10">
              <a:extLst>
                <a:ext uri="{FF2B5EF4-FFF2-40B4-BE49-F238E27FC236}">
                  <a16:creationId xmlns:a16="http://schemas.microsoft.com/office/drawing/2014/main" id="{35453F8B-753F-4123-AB51-3027ECCFB565}"/>
                </a:ext>
              </a:extLst>
            </p:cNvPr>
            <p:cNvGrpSpPr/>
            <p:nvPr/>
          </p:nvGrpSpPr>
          <p:grpSpPr>
            <a:xfrm>
              <a:off x="532263" y="436728"/>
              <a:ext cx="1937982" cy="1296538"/>
              <a:chOff x="532263" y="436728"/>
              <a:chExt cx="1937982" cy="1296538"/>
            </a:xfrm>
          </p:grpSpPr>
          <p:cxnSp>
            <p:nvCxnSpPr>
              <p:cNvPr id="13" name="Straight Connector 12">
                <a:extLst>
                  <a:ext uri="{FF2B5EF4-FFF2-40B4-BE49-F238E27FC236}">
                    <a16:creationId xmlns:a16="http://schemas.microsoft.com/office/drawing/2014/main" id="{9CE437FE-02DA-438D-A603-7AF6B250A519}"/>
                  </a:ext>
                </a:extLst>
              </p:cNvPr>
              <p:cNvCxnSpPr/>
              <p:nvPr/>
            </p:nvCxnSpPr>
            <p:spPr>
              <a:xfrm>
                <a:off x="982639" y="436728"/>
                <a:ext cx="0" cy="129653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BA3C166-0505-42FD-84DD-97CD14BF221D}"/>
                  </a:ext>
                </a:extLst>
              </p:cNvPr>
              <p:cNvCxnSpPr/>
              <p:nvPr/>
            </p:nvCxnSpPr>
            <p:spPr>
              <a:xfrm>
                <a:off x="532263" y="1460310"/>
                <a:ext cx="1937982"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id="{2E661D58-58F4-44DD-93B6-EA956A9330EE}"/>
                </a:ext>
              </a:extLst>
            </p:cNvPr>
            <p:cNvSpPr/>
            <p:nvPr/>
          </p:nvSpPr>
          <p:spPr>
            <a:xfrm>
              <a:off x="-224739" y="563799"/>
              <a:ext cx="7854897" cy="769441"/>
            </a:xfrm>
            <a:prstGeom prst="rect">
              <a:avLst/>
            </a:prstGeom>
          </p:spPr>
          <p:txBody>
            <a:bodyPr wrap="square">
              <a:spAutoFit/>
            </a:bodyPr>
            <a:lstStyle/>
            <a:p>
              <a:pPr algn="ctr"/>
              <a:r>
                <a:rPr lang="en-US" sz="4400" dirty="0">
                  <a:solidFill>
                    <a:schemeClr val="accent1">
                      <a:lumMod val="75000"/>
                    </a:schemeClr>
                  </a:solidFill>
                </a:rPr>
                <a:t>About the project</a:t>
              </a:r>
            </a:p>
          </p:txBody>
        </p:sp>
      </p:grpSp>
      <p:sp>
        <p:nvSpPr>
          <p:cNvPr id="7" name="POWER_USER_PROGRESS_PIE_2" hidden="1">
            <a:extLst>
              <a:ext uri="{FF2B5EF4-FFF2-40B4-BE49-F238E27FC236}">
                <a16:creationId xmlns:a16="http://schemas.microsoft.com/office/drawing/2014/main" id="{963DA007-56E7-429C-88A5-3E47E41F46DD}"/>
              </a:ext>
            </a:extLst>
          </p:cNvPr>
          <p:cNvSpPr/>
          <p:nvPr>
            <p:custDataLst>
              <p:tags r:id="rId2"/>
            </p:custDataLst>
          </p:nvPr>
        </p:nvSpPr>
        <p:spPr>
          <a:xfrm>
            <a:off x="11874500" y="6540500"/>
            <a:ext cx="317500" cy="317500"/>
          </a:xfrm>
          <a:prstGeom prst="ellipse">
            <a:avLst/>
          </a:prstGeom>
          <a:solidFill>
            <a:srgbClr val="FFFFFF"/>
          </a:solidFill>
          <a:ln w="3175">
            <a:solidFill>
              <a:srgbClr val="D3D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OWER_USER_PROGRESS_PIE_1" hidden="1">
            <a:extLst>
              <a:ext uri="{FF2B5EF4-FFF2-40B4-BE49-F238E27FC236}">
                <a16:creationId xmlns:a16="http://schemas.microsoft.com/office/drawing/2014/main" id="{91515CE0-5FC8-46E4-B892-6C5EE927E5CC}"/>
              </a:ext>
            </a:extLst>
          </p:cNvPr>
          <p:cNvSpPr/>
          <p:nvPr>
            <p:custDataLst>
              <p:tags r:id="rId3"/>
            </p:custDataLst>
          </p:nvPr>
        </p:nvSpPr>
        <p:spPr>
          <a:xfrm rot="16200000">
            <a:off x="11874500" y="6540500"/>
            <a:ext cx="317500" cy="317500"/>
          </a:xfrm>
          <a:prstGeom prst="pie">
            <a:avLst>
              <a:gd name="adj1" fmla="val 0"/>
              <a:gd name="adj2" fmla="val 3323077"/>
            </a:avLst>
          </a:prstGeom>
          <a:solidFill>
            <a:srgbClr val="335593"/>
          </a:solidFill>
          <a:ln w="6350">
            <a:solidFill>
              <a:srgbClr val="3355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CuadroTexto 4">
            <a:extLst>
              <a:ext uri="{FF2B5EF4-FFF2-40B4-BE49-F238E27FC236}">
                <a16:creationId xmlns:a16="http://schemas.microsoft.com/office/drawing/2014/main" id="{5861B1E8-097E-D19B-0DC4-26F62EC75093}"/>
              </a:ext>
            </a:extLst>
          </p:cNvPr>
          <p:cNvSpPr txBox="1"/>
          <p:nvPr/>
        </p:nvSpPr>
        <p:spPr>
          <a:xfrm>
            <a:off x="633597" y="1834643"/>
            <a:ext cx="10265627" cy="4093428"/>
          </a:xfrm>
          <a:prstGeom prst="rect">
            <a:avLst/>
          </a:prstGeom>
          <a:noFill/>
        </p:spPr>
        <p:txBody>
          <a:bodyPr wrap="square">
            <a:spAutoFit/>
          </a:bodyPr>
          <a:lstStyle/>
          <a:p>
            <a:r>
              <a:rPr lang="en-US" sz="2000" dirty="0"/>
              <a:t>The development of this project aims to respond to this perceived lack of knowledge about LMI. On the one hand, it has been identified that people responsible for the design of the training and guidance of vulnerable groups don’t perceive the importance of using </a:t>
            </a:r>
            <a:r>
              <a:rPr lang="en-US" sz="2000" dirty="0" err="1"/>
              <a:t>labour</a:t>
            </a:r>
            <a:r>
              <a:rPr lang="en-US" sz="2000" dirty="0"/>
              <a:t> market intelligence when designing their training offer, but also the lack of knowledge of the methodology, sources, tools, etc. to be used.</a:t>
            </a:r>
          </a:p>
          <a:p>
            <a:endParaRPr lang="en-US" sz="2000" dirty="0"/>
          </a:p>
          <a:p>
            <a:r>
              <a:rPr lang="en-US" sz="2000" dirty="0"/>
              <a:t>In this way, this project aims to respond to these shortcomings and aims to train the non-profit </a:t>
            </a:r>
            <a:r>
              <a:rPr lang="en-US" sz="2000" dirty="0" err="1"/>
              <a:t>organisations</a:t>
            </a:r>
            <a:r>
              <a:rPr lang="en-US" sz="2000" dirty="0"/>
              <a:t> providing education and training, offering them appropriate tools and providing them with the relevant methodology for such analysis. </a:t>
            </a:r>
          </a:p>
          <a:p>
            <a:endParaRPr lang="en-US" sz="2000" dirty="0"/>
          </a:p>
          <a:p>
            <a:r>
              <a:rPr lang="en-US" sz="2000" dirty="0"/>
              <a:t>The aim, apart from designing a training offer aligned with the needs of the market, will be the reorientation of people who want to be trained in activities with pockets of surplus of professionals to training related to activities with deficit of them. </a:t>
            </a:r>
          </a:p>
        </p:txBody>
      </p:sp>
    </p:spTree>
    <p:extLst>
      <p:ext uri="{BB962C8B-B14F-4D97-AF65-F5344CB8AC3E}">
        <p14:creationId xmlns:p14="http://schemas.microsoft.com/office/powerpoint/2010/main" val="240879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A6F06395-62D0-974E-3448-3F613E5331BD}"/>
              </a:ext>
            </a:extLst>
          </p:cNvPr>
          <p:cNvPicPr>
            <a:picLocks noChangeAspect="1"/>
          </p:cNvPicPr>
          <p:nvPr/>
        </p:nvPicPr>
        <p:blipFill>
          <a:blip r:embed="rId5"/>
          <a:stretch>
            <a:fillRect/>
          </a:stretch>
        </p:blipFill>
        <p:spPr>
          <a:xfrm>
            <a:off x="0" y="1630680"/>
            <a:ext cx="7840980" cy="5227320"/>
          </a:xfrm>
          <a:prstGeom prst="rect">
            <a:avLst/>
          </a:prstGeom>
        </p:spPr>
      </p:pic>
      <p:sp>
        <p:nvSpPr>
          <p:cNvPr id="2" name="Title 1" hidden="1">
            <a:extLst>
              <a:ext uri="{FF2B5EF4-FFF2-40B4-BE49-F238E27FC236}">
                <a16:creationId xmlns:a16="http://schemas.microsoft.com/office/drawing/2014/main" id="{03AF3C6F-FB09-41A3-9C9C-9DD260D5BBD2}"/>
              </a:ext>
            </a:extLst>
          </p:cNvPr>
          <p:cNvSpPr>
            <a:spLocks noGrp="1"/>
          </p:cNvSpPr>
          <p:nvPr>
            <p:ph type="ctrTitle"/>
          </p:nvPr>
        </p:nvSpPr>
        <p:spPr/>
        <p:txBody>
          <a:bodyPr/>
          <a:lstStyle/>
          <a:p>
            <a:endParaRPr lang="en-GB"/>
          </a:p>
        </p:txBody>
      </p:sp>
      <p:sp>
        <p:nvSpPr>
          <p:cNvPr id="3" name="Subtitle 2" hidden="1">
            <a:extLst>
              <a:ext uri="{FF2B5EF4-FFF2-40B4-BE49-F238E27FC236}">
                <a16:creationId xmlns:a16="http://schemas.microsoft.com/office/drawing/2014/main" id="{171C0B73-C7D2-4FD6-93BD-6A48E3600875}"/>
              </a:ext>
            </a:extLst>
          </p:cNvPr>
          <p:cNvSpPr>
            <a:spLocks noGrp="1"/>
          </p:cNvSpPr>
          <p:nvPr>
            <p:ph type="subTitle" idx="1"/>
          </p:nvPr>
        </p:nvSpPr>
        <p:spPr/>
        <p:txBody>
          <a:bodyPr/>
          <a:lstStyle/>
          <a:p>
            <a:endParaRPr lang="en-GB"/>
          </a:p>
        </p:txBody>
      </p:sp>
      <p:sp>
        <p:nvSpPr>
          <p:cNvPr id="9" name="POWER_USER_PROGRESS_BAR" hidden="1">
            <a:extLst>
              <a:ext uri="{FF2B5EF4-FFF2-40B4-BE49-F238E27FC236}">
                <a16:creationId xmlns:a16="http://schemas.microsoft.com/office/drawing/2014/main" id="{DACA6CE4-D25A-4940-85C9-B8926B58A962}"/>
              </a:ext>
            </a:extLst>
          </p:cNvPr>
          <p:cNvSpPr/>
          <p:nvPr>
            <p:custDataLst>
              <p:tags r:id="rId1"/>
            </p:custDataLst>
          </p:nvPr>
        </p:nvSpPr>
        <p:spPr>
          <a:xfrm>
            <a:off x="0" y="6705600"/>
            <a:ext cx="2438400" cy="152400"/>
          </a:xfrm>
          <a:prstGeom prst="rect">
            <a:avLst/>
          </a:prstGeom>
          <a:solidFill>
            <a:srgbClr val="2D4D6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a:solidFill>
                <a:srgbClr val="D3D3D3"/>
              </a:solidFill>
              <a:latin typeface="Calibri" panose="020F0502020204030204" pitchFamily="34" charset="0"/>
            </a:endParaRPr>
          </a:p>
        </p:txBody>
      </p:sp>
      <p:grpSp>
        <p:nvGrpSpPr>
          <p:cNvPr id="10" name="Group 9">
            <a:extLst>
              <a:ext uri="{FF2B5EF4-FFF2-40B4-BE49-F238E27FC236}">
                <a16:creationId xmlns:a16="http://schemas.microsoft.com/office/drawing/2014/main" id="{81DCCF1C-9924-43A9-8865-451891FD941D}"/>
              </a:ext>
            </a:extLst>
          </p:cNvPr>
          <p:cNvGrpSpPr/>
          <p:nvPr/>
        </p:nvGrpSpPr>
        <p:grpSpPr>
          <a:xfrm>
            <a:off x="-224739" y="127015"/>
            <a:ext cx="7854897" cy="1296538"/>
            <a:chOff x="-224739" y="436728"/>
            <a:chExt cx="7854897" cy="1296538"/>
          </a:xfrm>
        </p:grpSpPr>
        <p:grpSp>
          <p:nvGrpSpPr>
            <p:cNvPr id="11" name="Group 10">
              <a:extLst>
                <a:ext uri="{FF2B5EF4-FFF2-40B4-BE49-F238E27FC236}">
                  <a16:creationId xmlns:a16="http://schemas.microsoft.com/office/drawing/2014/main" id="{35453F8B-753F-4123-AB51-3027ECCFB565}"/>
                </a:ext>
              </a:extLst>
            </p:cNvPr>
            <p:cNvGrpSpPr/>
            <p:nvPr/>
          </p:nvGrpSpPr>
          <p:grpSpPr>
            <a:xfrm>
              <a:off x="532263" y="436728"/>
              <a:ext cx="1937982" cy="1296538"/>
              <a:chOff x="532263" y="436728"/>
              <a:chExt cx="1937982" cy="1296538"/>
            </a:xfrm>
          </p:grpSpPr>
          <p:cxnSp>
            <p:nvCxnSpPr>
              <p:cNvPr id="13" name="Straight Connector 12">
                <a:extLst>
                  <a:ext uri="{FF2B5EF4-FFF2-40B4-BE49-F238E27FC236}">
                    <a16:creationId xmlns:a16="http://schemas.microsoft.com/office/drawing/2014/main" id="{9CE437FE-02DA-438D-A603-7AF6B250A519}"/>
                  </a:ext>
                </a:extLst>
              </p:cNvPr>
              <p:cNvCxnSpPr/>
              <p:nvPr/>
            </p:nvCxnSpPr>
            <p:spPr>
              <a:xfrm>
                <a:off x="982639" y="436728"/>
                <a:ext cx="0" cy="129653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BA3C166-0505-42FD-84DD-97CD14BF221D}"/>
                  </a:ext>
                </a:extLst>
              </p:cNvPr>
              <p:cNvCxnSpPr/>
              <p:nvPr/>
            </p:nvCxnSpPr>
            <p:spPr>
              <a:xfrm>
                <a:off x="532263" y="1460310"/>
                <a:ext cx="1937982"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id="{2E661D58-58F4-44DD-93B6-EA956A9330EE}"/>
                </a:ext>
              </a:extLst>
            </p:cNvPr>
            <p:cNvSpPr/>
            <p:nvPr/>
          </p:nvSpPr>
          <p:spPr>
            <a:xfrm>
              <a:off x="-224739" y="563799"/>
              <a:ext cx="7854897" cy="769441"/>
            </a:xfrm>
            <a:prstGeom prst="rect">
              <a:avLst/>
            </a:prstGeom>
          </p:spPr>
          <p:txBody>
            <a:bodyPr wrap="square">
              <a:spAutoFit/>
            </a:bodyPr>
            <a:lstStyle/>
            <a:p>
              <a:pPr algn="ctr"/>
              <a:r>
                <a:rPr lang="en-US" sz="4400" dirty="0">
                  <a:solidFill>
                    <a:schemeClr val="accent1">
                      <a:lumMod val="75000"/>
                    </a:schemeClr>
                  </a:solidFill>
                </a:rPr>
                <a:t>Objectives</a:t>
              </a:r>
            </a:p>
          </p:txBody>
        </p:sp>
      </p:grpSp>
      <p:sp>
        <p:nvSpPr>
          <p:cNvPr id="7" name="POWER_USER_PROGRESS_PIE_2" hidden="1">
            <a:extLst>
              <a:ext uri="{FF2B5EF4-FFF2-40B4-BE49-F238E27FC236}">
                <a16:creationId xmlns:a16="http://schemas.microsoft.com/office/drawing/2014/main" id="{963DA007-56E7-429C-88A5-3E47E41F46DD}"/>
              </a:ext>
            </a:extLst>
          </p:cNvPr>
          <p:cNvSpPr/>
          <p:nvPr>
            <p:custDataLst>
              <p:tags r:id="rId2"/>
            </p:custDataLst>
          </p:nvPr>
        </p:nvSpPr>
        <p:spPr>
          <a:xfrm>
            <a:off x="11874500" y="6540500"/>
            <a:ext cx="317500" cy="317500"/>
          </a:xfrm>
          <a:prstGeom prst="ellipse">
            <a:avLst/>
          </a:prstGeom>
          <a:solidFill>
            <a:srgbClr val="FFFFFF"/>
          </a:solidFill>
          <a:ln w="3175">
            <a:solidFill>
              <a:srgbClr val="D3D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OWER_USER_PROGRESS_PIE_1" hidden="1">
            <a:extLst>
              <a:ext uri="{FF2B5EF4-FFF2-40B4-BE49-F238E27FC236}">
                <a16:creationId xmlns:a16="http://schemas.microsoft.com/office/drawing/2014/main" id="{91515CE0-5FC8-46E4-B892-6C5EE927E5CC}"/>
              </a:ext>
            </a:extLst>
          </p:cNvPr>
          <p:cNvSpPr/>
          <p:nvPr>
            <p:custDataLst>
              <p:tags r:id="rId3"/>
            </p:custDataLst>
          </p:nvPr>
        </p:nvSpPr>
        <p:spPr>
          <a:xfrm rot="16200000">
            <a:off x="11874500" y="6540500"/>
            <a:ext cx="317500" cy="317500"/>
          </a:xfrm>
          <a:prstGeom prst="pie">
            <a:avLst>
              <a:gd name="adj1" fmla="val 0"/>
              <a:gd name="adj2" fmla="val 3323077"/>
            </a:avLst>
          </a:prstGeom>
          <a:solidFill>
            <a:srgbClr val="335593"/>
          </a:solidFill>
          <a:ln w="6350">
            <a:solidFill>
              <a:srgbClr val="3355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CuadroTexto 4">
            <a:extLst>
              <a:ext uri="{FF2B5EF4-FFF2-40B4-BE49-F238E27FC236}">
                <a16:creationId xmlns:a16="http://schemas.microsoft.com/office/drawing/2014/main" id="{5861B1E8-097E-D19B-0DC4-26F62EC75093}"/>
              </a:ext>
            </a:extLst>
          </p:cNvPr>
          <p:cNvSpPr txBox="1"/>
          <p:nvPr/>
        </p:nvSpPr>
        <p:spPr>
          <a:xfrm>
            <a:off x="4963860" y="2049761"/>
            <a:ext cx="6207760" cy="4093428"/>
          </a:xfrm>
          <a:prstGeom prst="rect">
            <a:avLst/>
          </a:prstGeom>
          <a:noFill/>
        </p:spPr>
        <p:txBody>
          <a:bodyPr wrap="square">
            <a:spAutoFit/>
          </a:bodyPr>
          <a:lstStyle/>
          <a:p>
            <a:r>
              <a:rPr lang="en-US" sz="2000" dirty="0"/>
              <a:t>The objective of LMI4VET is to equip social partners of the VET ecosystem with guidelines and training on how to use </a:t>
            </a:r>
            <a:r>
              <a:rPr lang="en-US" sz="2000" dirty="0" err="1"/>
              <a:t>labour</a:t>
            </a:r>
            <a:r>
              <a:rPr lang="en-US" sz="2000" dirty="0"/>
              <a:t> market information (LMI) in order to better plan their continuing training offer to people with fewer opportunities.</a:t>
            </a:r>
          </a:p>
          <a:p>
            <a:endParaRPr lang="en-US" sz="2000" dirty="0"/>
          </a:p>
          <a:p>
            <a:r>
              <a:rPr lang="en-US" sz="2000" dirty="0"/>
              <a:t>By implementing this project we will achieve:</a:t>
            </a:r>
          </a:p>
          <a:p>
            <a:pPr marL="457200" indent="-457200">
              <a:buFont typeface="+mj-lt"/>
              <a:buAutoNum type="arabicPeriod"/>
            </a:pPr>
            <a:r>
              <a:rPr lang="en-US" sz="2000" dirty="0"/>
              <a:t>Inclusion- vulnerable people will be ultimately more employable </a:t>
            </a:r>
          </a:p>
          <a:p>
            <a:pPr marL="457200" indent="-457200">
              <a:buFont typeface="+mj-lt"/>
              <a:buAutoNum type="arabicPeriod"/>
            </a:pPr>
            <a:r>
              <a:rPr lang="en-US" sz="2000" dirty="0"/>
              <a:t>VET curricula more aligned to the </a:t>
            </a:r>
            <a:r>
              <a:rPr lang="en-US" sz="2000" dirty="0" err="1"/>
              <a:t>labour</a:t>
            </a:r>
            <a:r>
              <a:rPr lang="en-US" sz="2000" dirty="0"/>
              <a:t> market needs </a:t>
            </a:r>
          </a:p>
          <a:p>
            <a:pPr marL="457200" indent="-457200">
              <a:buFont typeface="+mj-lt"/>
              <a:buAutoNum type="arabicPeriod"/>
            </a:pPr>
            <a:r>
              <a:rPr lang="en-US" sz="2000" dirty="0"/>
              <a:t>A more informed VET system, understanding the challenges of the economic cycles</a:t>
            </a:r>
          </a:p>
        </p:txBody>
      </p:sp>
    </p:spTree>
    <p:extLst>
      <p:ext uri="{BB962C8B-B14F-4D97-AF65-F5344CB8AC3E}">
        <p14:creationId xmlns:p14="http://schemas.microsoft.com/office/powerpoint/2010/main" val="1757235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3AF3C6F-FB09-41A3-9C9C-9DD260D5BBD2}"/>
              </a:ext>
            </a:extLst>
          </p:cNvPr>
          <p:cNvSpPr>
            <a:spLocks noGrp="1"/>
          </p:cNvSpPr>
          <p:nvPr>
            <p:ph type="ctrTitle"/>
          </p:nvPr>
        </p:nvSpPr>
        <p:spPr/>
        <p:txBody>
          <a:bodyPr/>
          <a:lstStyle/>
          <a:p>
            <a:endParaRPr lang="en-GB"/>
          </a:p>
        </p:txBody>
      </p:sp>
      <p:sp>
        <p:nvSpPr>
          <p:cNvPr id="3" name="Subtitle 2" hidden="1">
            <a:extLst>
              <a:ext uri="{FF2B5EF4-FFF2-40B4-BE49-F238E27FC236}">
                <a16:creationId xmlns:a16="http://schemas.microsoft.com/office/drawing/2014/main" id="{171C0B73-C7D2-4FD6-93BD-6A48E3600875}"/>
              </a:ext>
            </a:extLst>
          </p:cNvPr>
          <p:cNvSpPr>
            <a:spLocks noGrp="1"/>
          </p:cNvSpPr>
          <p:nvPr>
            <p:ph type="subTitle" idx="1"/>
          </p:nvPr>
        </p:nvSpPr>
        <p:spPr/>
        <p:txBody>
          <a:bodyPr/>
          <a:lstStyle/>
          <a:p>
            <a:endParaRPr lang="en-GB"/>
          </a:p>
        </p:txBody>
      </p:sp>
      <p:sp>
        <p:nvSpPr>
          <p:cNvPr id="9" name="POWER_USER_PROGRESS_BAR" hidden="1">
            <a:extLst>
              <a:ext uri="{FF2B5EF4-FFF2-40B4-BE49-F238E27FC236}">
                <a16:creationId xmlns:a16="http://schemas.microsoft.com/office/drawing/2014/main" id="{DACA6CE4-D25A-4940-85C9-B8926B58A962}"/>
              </a:ext>
            </a:extLst>
          </p:cNvPr>
          <p:cNvSpPr/>
          <p:nvPr>
            <p:custDataLst>
              <p:tags r:id="rId1"/>
            </p:custDataLst>
          </p:nvPr>
        </p:nvSpPr>
        <p:spPr>
          <a:xfrm>
            <a:off x="0" y="6705600"/>
            <a:ext cx="2438400" cy="152400"/>
          </a:xfrm>
          <a:prstGeom prst="rect">
            <a:avLst/>
          </a:prstGeom>
          <a:solidFill>
            <a:srgbClr val="2D4D6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a:solidFill>
                <a:srgbClr val="D3D3D3"/>
              </a:solidFill>
              <a:latin typeface="Calibri" panose="020F0502020204030204" pitchFamily="34" charset="0"/>
            </a:endParaRPr>
          </a:p>
        </p:txBody>
      </p:sp>
      <p:grpSp>
        <p:nvGrpSpPr>
          <p:cNvPr id="10" name="Group 9">
            <a:extLst>
              <a:ext uri="{FF2B5EF4-FFF2-40B4-BE49-F238E27FC236}">
                <a16:creationId xmlns:a16="http://schemas.microsoft.com/office/drawing/2014/main" id="{81DCCF1C-9924-43A9-8865-451891FD941D}"/>
              </a:ext>
            </a:extLst>
          </p:cNvPr>
          <p:cNvGrpSpPr/>
          <p:nvPr/>
        </p:nvGrpSpPr>
        <p:grpSpPr>
          <a:xfrm>
            <a:off x="-224739" y="127015"/>
            <a:ext cx="7854897" cy="1296538"/>
            <a:chOff x="-224739" y="436728"/>
            <a:chExt cx="7854897" cy="1296538"/>
          </a:xfrm>
        </p:grpSpPr>
        <p:grpSp>
          <p:nvGrpSpPr>
            <p:cNvPr id="11" name="Group 10">
              <a:extLst>
                <a:ext uri="{FF2B5EF4-FFF2-40B4-BE49-F238E27FC236}">
                  <a16:creationId xmlns:a16="http://schemas.microsoft.com/office/drawing/2014/main" id="{35453F8B-753F-4123-AB51-3027ECCFB565}"/>
                </a:ext>
              </a:extLst>
            </p:cNvPr>
            <p:cNvGrpSpPr/>
            <p:nvPr/>
          </p:nvGrpSpPr>
          <p:grpSpPr>
            <a:xfrm>
              <a:off x="532263" y="436728"/>
              <a:ext cx="1937982" cy="1296538"/>
              <a:chOff x="532263" y="436728"/>
              <a:chExt cx="1937982" cy="1296538"/>
            </a:xfrm>
          </p:grpSpPr>
          <p:cxnSp>
            <p:nvCxnSpPr>
              <p:cNvPr id="13" name="Straight Connector 12">
                <a:extLst>
                  <a:ext uri="{FF2B5EF4-FFF2-40B4-BE49-F238E27FC236}">
                    <a16:creationId xmlns:a16="http://schemas.microsoft.com/office/drawing/2014/main" id="{9CE437FE-02DA-438D-A603-7AF6B250A519}"/>
                  </a:ext>
                </a:extLst>
              </p:cNvPr>
              <p:cNvCxnSpPr/>
              <p:nvPr/>
            </p:nvCxnSpPr>
            <p:spPr>
              <a:xfrm>
                <a:off x="982639" y="436728"/>
                <a:ext cx="0" cy="129653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BA3C166-0505-42FD-84DD-97CD14BF221D}"/>
                  </a:ext>
                </a:extLst>
              </p:cNvPr>
              <p:cNvCxnSpPr/>
              <p:nvPr/>
            </p:nvCxnSpPr>
            <p:spPr>
              <a:xfrm>
                <a:off x="532263" y="1460310"/>
                <a:ext cx="1937982"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id="{2E661D58-58F4-44DD-93B6-EA956A9330EE}"/>
                </a:ext>
              </a:extLst>
            </p:cNvPr>
            <p:cNvSpPr/>
            <p:nvPr/>
          </p:nvSpPr>
          <p:spPr>
            <a:xfrm>
              <a:off x="-224739" y="563799"/>
              <a:ext cx="7854897" cy="769441"/>
            </a:xfrm>
            <a:prstGeom prst="rect">
              <a:avLst/>
            </a:prstGeom>
          </p:spPr>
          <p:txBody>
            <a:bodyPr wrap="square">
              <a:spAutoFit/>
            </a:bodyPr>
            <a:lstStyle/>
            <a:p>
              <a:pPr algn="ctr"/>
              <a:r>
                <a:rPr lang="en-US" sz="4400" dirty="0">
                  <a:solidFill>
                    <a:schemeClr val="accent1">
                      <a:lumMod val="75000"/>
                    </a:schemeClr>
                  </a:solidFill>
                </a:rPr>
                <a:t>Partners</a:t>
              </a:r>
            </a:p>
          </p:txBody>
        </p:sp>
      </p:grpSp>
      <p:sp>
        <p:nvSpPr>
          <p:cNvPr id="7" name="POWER_USER_PROGRESS_PIE_2" hidden="1">
            <a:extLst>
              <a:ext uri="{FF2B5EF4-FFF2-40B4-BE49-F238E27FC236}">
                <a16:creationId xmlns:a16="http://schemas.microsoft.com/office/drawing/2014/main" id="{963DA007-56E7-429C-88A5-3E47E41F46DD}"/>
              </a:ext>
            </a:extLst>
          </p:cNvPr>
          <p:cNvSpPr/>
          <p:nvPr>
            <p:custDataLst>
              <p:tags r:id="rId2"/>
            </p:custDataLst>
          </p:nvPr>
        </p:nvSpPr>
        <p:spPr>
          <a:xfrm>
            <a:off x="11874500" y="6540500"/>
            <a:ext cx="317500" cy="317500"/>
          </a:xfrm>
          <a:prstGeom prst="ellipse">
            <a:avLst/>
          </a:prstGeom>
          <a:solidFill>
            <a:srgbClr val="FFFFFF"/>
          </a:solidFill>
          <a:ln w="3175">
            <a:solidFill>
              <a:srgbClr val="D3D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OWER_USER_PROGRESS_PIE_1" hidden="1">
            <a:extLst>
              <a:ext uri="{FF2B5EF4-FFF2-40B4-BE49-F238E27FC236}">
                <a16:creationId xmlns:a16="http://schemas.microsoft.com/office/drawing/2014/main" id="{91515CE0-5FC8-46E4-B892-6C5EE927E5CC}"/>
              </a:ext>
            </a:extLst>
          </p:cNvPr>
          <p:cNvSpPr/>
          <p:nvPr>
            <p:custDataLst>
              <p:tags r:id="rId3"/>
            </p:custDataLst>
          </p:nvPr>
        </p:nvSpPr>
        <p:spPr>
          <a:xfrm rot="16200000">
            <a:off x="11874500" y="6540500"/>
            <a:ext cx="317500" cy="317500"/>
          </a:xfrm>
          <a:prstGeom prst="pie">
            <a:avLst>
              <a:gd name="adj1" fmla="val 0"/>
              <a:gd name="adj2" fmla="val 3323077"/>
            </a:avLst>
          </a:prstGeom>
          <a:solidFill>
            <a:srgbClr val="335593"/>
          </a:solidFill>
          <a:ln w="6350">
            <a:solidFill>
              <a:srgbClr val="3355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CuadroTexto 4">
            <a:extLst>
              <a:ext uri="{FF2B5EF4-FFF2-40B4-BE49-F238E27FC236}">
                <a16:creationId xmlns:a16="http://schemas.microsoft.com/office/drawing/2014/main" id="{5861B1E8-097E-D19B-0DC4-26F62EC75093}"/>
              </a:ext>
            </a:extLst>
          </p:cNvPr>
          <p:cNvSpPr txBox="1"/>
          <p:nvPr/>
        </p:nvSpPr>
        <p:spPr>
          <a:xfrm>
            <a:off x="532263" y="2028741"/>
            <a:ext cx="5641076" cy="4401205"/>
          </a:xfrm>
          <a:prstGeom prst="rect">
            <a:avLst/>
          </a:prstGeom>
          <a:noFill/>
        </p:spPr>
        <p:txBody>
          <a:bodyPr wrap="square">
            <a:spAutoFit/>
          </a:bodyPr>
          <a:lstStyle/>
          <a:p>
            <a:r>
              <a:rPr lang="en-US" sz="2000" dirty="0"/>
              <a:t>LMI4VET consists of a partnership between 5 research partners and 5 social partners of the VET ecosystem. </a:t>
            </a:r>
          </a:p>
          <a:p>
            <a:pPr marL="342900" indent="-342900">
              <a:buFontTx/>
              <a:buChar char="-"/>
            </a:pPr>
            <a:r>
              <a:rPr lang="en-US" sz="2000" dirty="0" err="1"/>
              <a:t>Prospektiker</a:t>
            </a:r>
            <a:r>
              <a:rPr lang="en-US" sz="2000" dirty="0"/>
              <a:t> (ES)</a:t>
            </a:r>
          </a:p>
          <a:p>
            <a:pPr marL="342900" indent="-342900">
              <a:buFontTx/>
              <a:buChar char="-"/>
            </a:pPr>
            <a:r>
              <a:rPr lang="en-US" sz="2000" dirty="0"/>
              <a:t>WUT (RO)</a:t>
            </a:r>
          </a:p>
          <a:p>
            <a:pPr marL="342900" indent="-342900">
              <a:buFontTx/>
              <a:buChar char="-"/>
            </a:pPr>
            <a:r>
              <a:rPr lang="en-US" sz="2000" dirty="0"/>
              <a:t>UNIMIB (IT)</a:t>
            </a:r>
          </a:p>
          <a:p>
            <a:pPr marL="342900" indent="-342900">
              <a:buFontTx/>
              <a:buChar char="-"/>
            </a:pPr>
            <a:r>
              <a:rPr lang="en-US" sz="2000" dirty="0"/>
              <a:t>LISER (LU)</a:t>
            </a:r>
          </a:p>
          <a:p>
            <a:pPr marL="342900" indent="-342900">
              <a:buFontTx/>
              <a:buChar char="-"/>
            </a:pPr>
            <a:r>
              <a:rPr lang="en-US" sz="2000" dirty="0"/>
              <a:t>IWAK (DE)</a:t>
            </a:r>
          </a:p>
          <a:p>
            <a:pPr marL="342900" indent="-342900">
              <a:buFontTx/>
              <a:buChar char="-"/>
            </a:pPr>
            <a:r>
              <a:rPr lang="en-US" sz="2000" dirty="0"/>
              <a:t>SARTU (ES)</a:t>
            </a:r>
          </a:p>
          <a:p>
            <a:pPr marL="342900" indent="-342900">
              <a:buFontTx/>
              <a:buChar char="-"/>
            </a:pPr>
            <a:r>
              <a:rPr lang="en-US" sz="2000" dirty="0"/>
              <a:t>LAG (RO)</a:t>
            </a:r>
          </a:p>
          <a:p>
            <a:pPr marL="342900" indent="-342900">
              <a:buFontTx/>
              <a:buChar char="-"/>
            </a:pPr>
            <a:r>
              <a:rPr lang="en-US" sz="2000" dirty="0"/>
              <a:t>Piazza </a:t>
            </a:r>
            <a:r>
              <a:rPr lang="en-US" sz="2000" dirty="0" err="1"/>
              <a:t>dei</a:t>
            </a:r>
            <a:r>
              <a:rPr lang="en-US" sz="2000" dirty="0"/>
              <a:t> </a:t>
            </a:r>
            <a:r>
              <a:rPr lang="en-US" sz="2000" dirty="0" err="1"/>
              <a:t>Mestieri</a:t>
            </a:r>
            <a:r>
              <a:rPr lang="en-US" sz="2000" dirty="0"/>
              <a:t> (IT)</a:t>
            </a:r>
          </a:p>
          <a:p>
            <a:pPr marL="342900" indent="-342900">
              <a:buFontTx/>
              <a:buChar char="-"/>
            </a:pPr>
            <a:r>
              <a:rPr lang="en-US" sz="2000" dirty="0"/>
              <a:t>Digital Inclusion (LU)</a:t>
            </a:r>
          </a:p>
          <a:p>
            <a:pPr marL="342900" indent="-342900">
              <a:buFontTx/>
              <a:buChar char="-"/>
            </a:pPr>
            <a:r>
              <a:rPr lang="en-US" sz="2000" dirty="0"/>
              <a:t>LAG (DE) </a:t>
            </a:r>
          </a:p>
          <a:p>
            <a:endParaRPr lang="en-US" sz="2000" dirty="0"/>
          </a:p>
        </p:txBody>
      </p:sp>
      <p:pic>
        <p:nvPicPr>
          <p:cNvPr id="4" name="Imagen 3">
            <a:extLst>
              <a:ext uri="{FF2B5EF4-FFF2-40B4-BE49-F238E27FC236}">
                <a16:creationId xmlns:a16="http://schemas.microsoft.com/office/drawing/2014/main" id="{E7C68F13-38D2-A043-E34C-F636937DDB09}"/>
              </a:ext>
            </a:extLst>
          </p:cNvPr>
          <p:cNvPicPr>
            <a:picLocks noChangeAspect="1"/>
          </p:cNvPicPr>
          <p:nvPr/>
        </p:nvPicPr>
        <p:blipFill>
          <a:blip r:embed="rId5"/>
          <a:stretch>
            <a:fillRect/>
          </a:stretch>
        </p:blipFill>
        <p:spPr>
          <a:xfrm>
            <a:off x="6659880" y="1325880"/>
            <a:ext cx="5532120" cy="5532120"/>
          </a:xfrm>
          <a:prstGeom prst="rect">
            <a:avLst/>
          </a:prstGeom>
        </p:spPr>
      </p:pic>
    </p:spTree>
    <p:extLst>
      <p:ext uri="{BB962C8B-B14F-4D97-AF65-F5344CB8AC3E}">
        <p14:creationId xmlns:p14="http://schemas.microsoft.com/office/powerpoint/2010/main" val="2837841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3AF3C6F-FB09-41A3-9C9C-9DD260D5BBD2}"/>
              </a:ext>
            </a:extLst>
          </p:cNvPr>
          <p:cNvSpPr>
            <a:spLocks noGrp="1"/>
          </p:cNvSpPr>
          <p:nvPr>
            <p:ph type="ctrTitle"/>
          </p:nvPr>
        </p:nvSpPr>
        <p:spPr/>
        <p:txBody>
          <a:bodyPr/>
          <a:lstStyle/>
          <a:p>
            <a:endParaRPr lang="en-GB"/>
          </a:p>
        </p:txBody>
      </p:sp>
      <p:sp>
        <p:nvSpPr>
          <p:cNvPr id="3" name="Subtitle 2" hidden="1">
            <a:extLst>
              <a:ext uri="{FF2B5EF4-FFF2-40B4-BE49-F238E27FC236}">
                <a16:creationId xmlns:a16="http://schemas.microsoft.com/office/drawing/2014/main" id="{171C0B73-C7D2-4FD6-93BD-6A48E3600875}"/>
              </a:ext>
            </a:extLst>
          </p:cNvPr>
          <p:cNvSpPr>
            <a:spLocks noGrp="1"/>
          </p:cNvSpPr>
          <p:nvPr>
            <p:ph type="subTitle" idx="1"/>
          </p:nvPr>
        </p:nvSpPr>
        <p:spPr/>
        <p:txBody>
          <a:bodyPr/>
          <a:lstStyle/>
          <a:p>
            <a:endParaRPr lang="en-GB"/>
          </a:p>
        </p:txBody>
      </p:sp>
      <p:sp>
        <p:nvSpPr>
          <p:cNvPr id="9" name="POWER_USER_PROGRESS_BAR" hidden="1">
            <a:extLst>
              <a:ext uri="{FF2B5EF4-FFF2-40B4-BE49-F238E27FC236}">
                <a16:creationId xmlns:a16="http://schemas.microsoft.com/office/drawing/2014/main" id="{DACA6CE4-D25A-4940-85C9-B8926B58A962}"/>
              </a:ext>
            </a:extLst>
          </p:cNvPr>
          <p:cNvSpPr/>
          <p:nvPr>
            <p:custDataLst>
              <p:tags r:id="rId1"/>
            </p:custDataLst>
          </p:nvPr>
        </p:nvSpPr>
        <p:spPr>
          <a:xfrm>
            <a:off x="0" y="6705600"/>
            <a:ext cx="2438400" cy="152400"/>
          </a:xfrm>
          <a:prstGeom prst="rect">
            <a:avLst/>
          </a:prstGeom>
          <a:solidFill>
            <a:srgbClr val="2D4D6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a:solidFill>
                <a:srgbClr val="D3D3D3"/>
              </a:solidFill>
              <a:latin typeface="Calibri" panose="020F0502020204030204" pitchFamily="34" charset="0"/>
            </a:endParaRPr>
          </a:p>
        </p:txBody>
      </p:sp>
      <p:grpSp>
        <p:nvGrpSpPr>
          <p:cNvPr id="10" name="Group 9">
            <a:extLst>
              <a:ext uri="{FF2B5EF4-FFF2-40B4-BE49-F238E27FC236}">
                <a16:creationId xmlns:a16="http://schemas.microsoft.com/office/drawing/2014/main" id="{81DCCF1C-9924-43A9-8865-451891FD941D}"/>
              </a:ext>
            </a:extLst>
          </p:cNvPr>
          <p:cNvGrpSpPr/>
          <p:nvPr/>
        </p:nvGrpSpPr>
        <p:grpSpPr>
          <a:xfrm>
            <a:off x="-224739" y="127015"/>
            <a:ext cx="7854897" cy="1296538"/>
            <a:chOff x="-224739" y="436728"/>
            <a:chExt cx="7854897" cy="1296538"/>
          </a:xfrm>
        </p:grpSpPr>
        <p:grpSp>
          <p:nvGrpSpPr>
            <p:cNvPr id="11" name="Group 10">
              <a:extLst>
                <a:ext uri="{FF2B5EF4-FFF2-40B4-BE49-F238E27FC236}">
                  <a16:creationId xmlns:a16="http://schemas.microsoft.com/office/drawing/2014/main" id="{35453F8B-753F-4123-AB51-3027ECCFB565}"/>
                </a:ext>
              </a:extLst>
            </p:cNvPr>
            <p:cNvGrpSpPr/>
            <p:nvPr/>
          </p:nvGrpSpPr>
          <p:grpSpPr>
            <a:xfrm>
              <a:off x="532263" y="436728"/>
              <a:ext cx="1937982" cy="1296538"/>
              <a:chOff x="532263" y="436728"/>
              <a:chExt cx="1937982" cy="1296538"/>
            </a:xfrm>
          </p:grpSpPr>
          <p:cxnSp>
            <p:nvCxnSpPr>
              <p:cNvPr id="13" name="Straight Connector 12">
                <a:extLst>
                  <a:ext uri="{FF2B5EF4-FFF2-40B4-BE49-F238E27FC236}">
                    <a16:creationId xmlns:a16="http://schemas.microsoft.com/office/drawing/2014/main" id="{9CE437FE-02DA-438D-A603-7AF6B250A519}"/>
                  </a:ext>
                </a:extLst>
              </p:cNvPr>
              <p:cNvCxnSpPr/>
              <p:nvPr/>
            </p:nvCxnSpPr>
            <p:spPr>
              <a:xfrm>
                <a:off x="982639" y="436728"/>
                <a:ext cx="0" cy="129653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BA3C166-0505-42FD-84DD-97CD14BF221D}"/>
                  </a:ext>
                </a:extLst>
              </p:cNvPr>
              <p:cNvCxnSpPr/>
              <p:nvPr/>
            </p:nvCxnSpPr>
            <p:spPr>
              <a:xfrm>
                <a:off x="532263" y="1460310"/>
                <a:ext cx="1937982"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id="{2E661D58-58F4-44DD-93B6-EA956A9330EE}"/>
                </a:ext>
              </a:extLst>
            </p:cNvPr>
            <p:cNvSpPr/>
            <p:nvPr/>
          </p:nvSpPr>
          <p:spPr>
            <a:xfrm>
              <a:off x="-224739" y="563799"/>
              <a:ext cx="7854897" cy="769441"/>
            </a:xfrm>
            <a:prstGeom prst="rect">
              <a:avLst/>
            </a:prstGeom>
          </p:spPr>
          <p:txBody>
            <a:bodyPr wrap="square">
              <a:spAutoFit/>
            </a:bodyPr>
            <a:lstStyle/>
            <a:p>
              <a:pPr algn="ctr"/>
              <a:r>
                <a:rPr lang="en-US" sz="4400" dirty="0">
                  <a:solidFill>
                    <a:schemeClr val="accent1">
                      <a:lumMod val="75000"/>
                    </a:schemeClr>
                  </a:solidFill>
                </a:rPr>
                <a:t>Implementation</a:t>
              </a:r>
            </a:p>
          </p:txBody>
        </p:sp>
      </p:grpSp>
      <p:sp>
        <p:nvSpPr>
          <p:cNvPr id="7" name="POWER_USER_PROGRESS_PIE_2" hidden="1">
            <a:extLst>
              <a:ext uri="{FF2B5EF4-FFF2-40B4-BE49-F238E27FC236}">
                <a16:creationId xmlns:a16="http://schemas.microsoft.com/office/drawing/2014/main" id="{963DA007-56E7-429C-88A5-3E47E41F46DD}"/>
              </a:ext>
            </a:extLst>
          </p:cNvPr>
          <p:cNvSpPr/>
          <p:nvPr>
            <p:custDataLst>
              <p:tags r:id="rId2"/>
            </p:custDataLst>
          </p:nvPr>
        </p:nvSpPr>
        <p:spPr>
          <a:xfrm>
            <a:off x="11874500" y="6540500"/>
            <a:ext cx="317500" cy="317500"/>
          </a:xfrm>
          <a:prstGeom prst="ellipse">
            <a:avLst/>
          </a:prstGeom>
          <a:solidFill>
            <a:srgbClr val="FFFFFF"/>
          </a:solidFill>
          <a:ln w="3175">
            <a:solidFill>
              <a:srgbClr val="D3D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OWER_USER_PROGRESS_PIE_1" hidden="1">
            <a:extLst>
              <a:ext uri="{FF2B5EF4-FFF2-40B4-BE49-F238E27FC236}">
                <a16:creationId xmlns:a16="http://schemas.microsoft.com/office/drawing/2014/main" id="{91515CE0-5FC8-46E4-B892-6C5EE927E5CC}"/>
              </a:ext>
            </a:extLst>
          </p:cNvPr>
          <p:cNvSpPr/>
          <p:nvPr>
            <p:custDataLst>
              <p:tags r:id="rId3"/>
            </p:custDataLst>
          </p:nvPr>
        </p:nvSpPr>
        <p:spPr>
          <a:xfrm rot="16200000">
            <a:off x="11874500" y="6540500"/>
            <a:ext cx="317500" cy="317500"/>
          </a:xfrm>
          <a:prstGeom prst="pie">
            <a:avLst>
              <a:gd name="adj1" fmla="val 0"/>
              <a:gd name="adj2" fmla="val 3323077"/>
            </a:avLst>
          </a:prstGeom>
          <a:solidFill>
            <a:srgbClr val="335593"/>
          </a:solidFill>
          <a:ln w="6350">
            <a:solidFill>
              <a:srgbClr val="3355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CuadroTexto 4">
            <a:extLst>
              <a:ext uri="{FF2B5EF4-FFF2-40B4-BE49-F238E27FC236}">
                <a16:creationId xmlns:a16="http://schemas.microsoft.com/office/drawing/2014/main" id="{5861B1E8-097E-D19B-0DC4-26F62EC75093}"/>
              </a:ext>
            </a:extLst>
          </p:cNvPr>
          <p:cNvSpPr txBox="1"/>
          <p:nvPr/>
        </p:nvSpPr>
        <p:spPr>
          <a:xfrm>
            <a:off x="532263" y="2028741"/>
            <a:ext cx="5641076" cy="4401205"/>
          </a:xfrm>
          <a:prstGeom prst="rect">
            <a:avLst/>
          </a:prstGeom>
          <a:noFill/>
        </p:spPr>
        <p:txBody>
          <a:bodyPr wrap="square">
            <a:spAutoFit/>
          </a:bodyPr>
          <a:lstStyle/>
          <a:p>
            <a:endParaRPr lang="en-US" sz="2000" dirty="0"/>
          </a:p>
          <a:p>
            <a:r>
              <a:rPr lang="en-US" sz="2000" dirty="0"/>
              <a:t>We will first </a:t>
            </a:r>
            <a:r>
              <a:rPr lang="en-US" sz="2000" dirty="0" err="1"/>
              <a:t>analyse</a:t>
            </a:r>
            <a:r>
              <a:rPr lang="en-US" sz="2000" dirty="0"/>
              <a:t> LMI tools developed under EU projects or platforms and explore how the VET system can use them. </a:t>
            </a:r>
          </a:p>
          <a:p>
            <a:endParaRPr lang="en-US" sz="2000" dirty="0"/>
          </a:p>
          <a:p>
            <a:r>
              <a:rPr lang="en-US" sz="2000" dirty="0"/>
              <a:t>We will codevelop a methodological guide with the social partners after carrying out surveys to our target group. </a:t>
            </a:r>
          </a:p>
          <a:p>
            <a:endParaRPr lang="en-US" sz="2000" dirty="0"/>
          </a:p>
          <a:p>
            <a:r>
              <a:rPr lang="en-US" sz="2000" dirty="0"/>
              <a:t>We will then codesign the training content of our online course and a chatbot will be implemented. </a:t>
            </a:r>
          </a:p>
          <a:p>
            <a:endParaRPr lang="en-US" sz="2000" dirty="0"/>
          </a:p>
          <a:p>
            <a:r>
              <a:rPr lang="en-US" sz="2000" dirty="0"/>
              <a:t>Finally, both resources will be validated across Europe.</a:t>
            </a:r>
          </a:p>
        </p:txBody>
      </p:sp>
      <p:pic>
        <p:nvPicPr>
          <p:cNvPr id="6" name="Imagen 5">
            <a:extLst>
              <a:ext uri="{FF2B5EF4-FFF2-40B4-BE49-F238E27FC236}">
                <a16:creationId xmlns:a16="http://schemas.microsoft.com/office/drawing/2014/main" id="{437C9F83-F761-8359-F19E-D9FCA66939B3}"/>
              </a:ext>
            </a:extLst>
          </p:cNvPr>
          <p:cNvPicPr>
            <a:picLocks noChangeAspect="1"/>
          </p:cNvPicPr>
          <p:nvPr/>
        </p:nvPicPr>
        <p:blipFill>
          <a:blip r:embed="rId5"/>
          <a:stretch>
            <a:fillRect/>
          </a:stretch>
        </p:blipFill>
        <p:spPr>
          <a:xfrm>
            <a:off x="6697980" y="1363980"/>
            <a:ext cx="5494020" cy="5494020"/>
          </a:xfrm>
          <a:prstGeom prst="rect">
            <a:avLst/>
          </a:prstGeom>
        </p:spPr>
      </p:pic>
    </p:spTree>
    <p:extLst>
      <p:ext uri="{BB962C8B-B14F-4D97-AF65-F5344CB8AC3E}">
        <p14:creationId xmlns:p14="http://schemas.microsoft.com/office/powerpoint/2010/main" val="125470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3AF3C6F-FB09-41A3-9C9C-9DD260D5BBD2}"/>
              </a:ext>
            </a:extLst>
          </p:cNvPr>
          <p:cNvSpPr>
            <a:spLocks noGrp="1"/>
          </p:cNvSpPr>
          <p:nvPr>
            <p:ph type="ctrTitle"/>
          </p:nvPr>
        </p:nvSpPr>
        <p:spPr/>
        <p:txBody>
          <a:bodyPr/>
          <a:lstStyle/>
          <a:p>
            <a:endParaRPr lang="en-GB"/>
          </a:p>
        </p:txBody>
      </p:sp>
      <p:sp>
        <p:nvSpPr>
          <p:cNvPr id="3" name="Subtitle 2" hidden="1">
            <a:extLst>
              <a:ext uri="{FF2B5EF4-FFF2-40B4-BE49-F238E27FC236}">
                <a16:creationId xmlns:a16="http://schemas.microsoft.com/office/drawing/2014/main" id="{171C0B73-C7D2-4FD6-93BD-6A48E3600875}"/>
              </a:ext>
            </a:extLst>
          </p:cNvPr>
          <p:cNvSpPr>
            <a:spLocks noGrp="1"/>
          </p:cNvSpPr>
          <p:nvPr>
            <p:ph type="subTitle" idx="1"/>
          </p:nvPr>
        </p:nvSpPr>
        <p:spPr/>
        <p:txBody>
          <a:bodyPr/>
          <a:lstStyle/>
          <a:p>
            <a:endParaRPr lang="en-GB"/>
          </a:p>
        </p:txBody>
      </p:sp>
      <p:sp>
        <p:nvSpPr>
          <p:cNvPr id="9" name="POWER_USER_PROGRESS_BAR" hidden="1">
            <a:extLst>
              <a:ext uri="{FF2B5EF4-FFF2-40B4-BE49-F238E27FC236}">
                <a16:creationId xmlns:a16="http://schemas.microsoft.com/office/drawing/2014/main" id="{DACA6CE4-D25A-4940-85C9-B8926B58A962}"/>
              </a:ext>
            </a:extLst>
          </p:cNvPr>
          <p:cNvSpPr/>
          <p:nvPr>
            <p:custDataLst>
              <p:tags r:id="rId1"/>
            </p:custDataLst>
          </p:nvPr>
        </p:nvSpPr>
        <p:spPr>
          <a:xfrm>
            <a:off x="0" y="6705600"/>
            <a:ext cx="2438400" cy="152400"/>
          </a:xfrm>
          <a:prstGeom prst="rect">
            <a:avLst/>
          </a:prstGeom>
          <a:solidFill>
            <a:srgbClr val="2D4D6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a:solidFill>
                <a:srgbClr val="D3D3D3"/>
              </a:solidFill>
              <a:latin typeface="Calibri" panose="020F0502020204030204" pitchFamily="34" charset="0"/>
            </a:endParaRPr>
          </a:p>
        </p:txBody>
      </p:sp>
      <p:grpSp>
        <p:nvGrpSpPr>
          <p:cNvPr id="10" name="Group 9">
            <a:extLst>
              <a:ext uri="{FF2B5EF4-FFF2-40B4-BE49-F238E27FC236}">
                <a16:creationId xmlns:a16="http://schemas.microsoft.com/office/drawing/2014/main" id="{81DCCF1C-9924-43A9-8865-451891FD941D}"/>
              </a:ext>
            </a:extLst>
          </p:cNvPr>
          <p:cNvGrpSpPr/>
          <p:nvPr/>
        </p:nvGrpSpPr>
        <p:grpSpPr>
          <a:xfrm>
            <a:off x="-224739" y="127015"/>
            <a:ext cx="7854897" cy="1296538"/>
            <a:chOff x="-224739" y="436728"/>
            <a:chExt cx="7854897" cy="1296538"/>
          </a:xfrm>
        </p:grpSpPr>
        <p:grpSp>
          <p:nvGrpSpPr>
            <p:cNvPr id="11" name="Group 10">
              <a:extLst>
                <a:ext uri="{FF2B5EF4-FFF2-40B4-BE49-F238E27FC236}">
                  <a16:creationId xmlns:a16="http://schemas.microsoft.com/office/drawing/2014/main" id="{35453F8B-753F-4123-AB51-3027ECCFB565}"/>
                </a:ext>
              </a:extLst>
            </p:cNvPr>
            <p:cNvGrpSpPr/>
            <p:nvPr/>
          </p:nvGrpSpPr>
          <p:grpSpPr>
            <a:xfrm>
              <a:off x="532263" y="436728"/>
              <a:ext cx="1937982" cy="1296538"/>
              <a:chOff x="532263" y="436728"/>
              <a:chExt cx="1937982" cy="1296538"/>
            </a:xfrm>
          </p:grpSpPr>
          <p:cxnSp>
            <p:nvCxnSpPr>
              <p:cNvPr id="13" name="Straight Connector 12">
                <a:extLst>
                  <a:ext uri="{FF2B5EF4-FFF2-40B4-BE49-F238E27FC236}">
                    <a16:creationId xmlns:a16="http://schemas.microsoft.com/office/drawing/2014/main" id="{9CE437FE-02DA-438D-A603-7AF6B250A519}"/>
                  </a:ext>
                </a:extLst>
              </p:cNvPr>
              <p:cNvCxnSpPr/>
              <p:nvPr/>
            </p:nvCxnSpPr>
            <p:spPr>
              <a:xfrm>
                <a:off x="982639" y="436728"/>
                <a:ext cx="0" cy="129653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BA3C166-0505-42FD-84DD-97CD14BF221D}"/>
                  </a:ext>
                </a:extLst>
              </p:cNvPr>
              <p:cNvCxnSpPr/>
              <p:nvPr/>
            </p:nvCxnSpPr>
            <p:spPr>
              <a:xfrm>
                <a:off x="532263" y="1460310"/>
                <a:ext cx="1937982"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id="{2E661D58-58F4-44DD-93B6-EA956A9330EE}"/>
                </a:ext>
              </a:extLst>
            </p:cNvPr>
            <p:cNvSpPr/>
            <p:nvPr/>
          </p:nvSpPr>
          <p:spPr>
            <a:xfrm>
              <a:off x="-224739" y="563799"/>
              <a:ext cx="7854897" cy="769441"/>
            </a:xfrm>
            <a:prstGeom prst="rect">
              <a:avLst/>
            </a:prstGeom>
          </p:spPr>
          <p:txBody>
            <a:bodyPr wrap="square">
              <a:spAutoFit/>
            </a:bodyPr>
            <a:lstStyle/>
            <a:p>
              <a:pPr algn="ctr"/>
              <a:r>
                <a:rPr lang="en-US" sz="4400" dirty="0">
                  <a:solidFill>
                    <a:schemeClr val="accent1">
                      <a:lumMod val="75000"/>
                    </a:schemeClr>
                  </a:solidFill>
                </a:rPr>
                <a:t>Results</a:t>
              </a:r>
            </a:p>
          </p:txBody>
        </p:sp>
      </p:grpSp>
      <p:sp>
        <p:nvSpPr>
          <p:cNvPr id="7" name="POWER_USER_PROGRESS_PIE_2" hidden="1">
            <a:extLst>
              <a:ext uri="{FF2B5EF4-FFF2-40B4-BE49-F238E27FC236}">
                <a16:creationId xmlns:a16="http://schemas.microsoft.com/office/drawing/2014/main" id="{963DA007-56E7-429C-88A5-3E47E41F46DD}"/>
              </a:ext>
            </a:extLst>
          </p:cNvPr>
          <p:cNvSpPr/>
          <p:nvPr>
            <p:custDataLst>
              <p:tags r:id="rId2"/>
            </p:custDataLst>
          </p:nvPr>
        </p:nvSpPr>
        <p:spPr>
          <a:xfrm>
            <a:off x="11874500" y="6540500"/>
            <a:ext cx="317500" cy="317500"/>
          </a:xfrm>
          <a:prstGeom prst="ellipse">
            <a:avLst/>
          </a:prstGeom>
          <a:solidFill>
            <a:srgbClr val="FFFFFF"/>
          </a:solidFill>
          <a:ln w="3175">
            <a:solidFill>
              <a:srgbClr val="D3D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OWER_USER_PROGRESS_PIE_1" hidden="1">
            <a:extLst>
              <a:ext uri="{FF2B5EF4-FFF2-40B4-BE49-F238E27FC236}">
                <a16:creationId xmlns:a16="http://schemas.microsoft.com/office/drawing/2014/main" id="{91515CE0-5FC8-46E4-B892-6C5EE927E5CC}"/>
              </a:ext>
            </a:extLst>
          </p:cNvPr>
          <p:cNvSpPr/>
          <p:nvPr>
            <p:custDataLst>
              <p:tags r:id="rId3"/>
            </p:custDataLst>
          </p:nvPr>
        </p:nvSpPr>
        <p:spPr>
          <a:xfrm rot="16200000">
            <a:off x="11874500" y="6540500"/>
            <a:ext cx="317500" cy="317500"/>
          </a:xfrm>
          <a:prstGeom prst="pie">
            <a:avLst>
              <a:gd name="adj1" fmla="val 0"/>
              <a:gd name="adj2" fmla="val 3323077"/>
            </a:avLst>
          </a:prstGeom>
          <a:solidFill>
            <a:srgbClr val="335593"/>
          </a:solidFill>
          <a:ln w="6350">
            <a:solidFill>
              <a:srgbClr val="3355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CuadroTexto 4">
            <a:extLst>
              <a:ext uri="{FF2B5EF4-FFF2-40B4-BE49-F238E27FC236}">
                <a16:creationId xmlns:a16="http://schemas.microsoft.com/office/drawing/2014/main" id="{5861B1E8-097E-D19B-0DC4-26F62EC75093}"/>
              </a:ext>
            </a:extLst>
          </p:cNvPr>
          <p:cNvSpPr txBox="1"/>
          <p:nvPr/>
        </p:nvSpPr>
        <p:spPr>
          <a:xfrm>
            <a:off x="5573461" y="1898788"/>
            <a:ext cx="6207760" cy="3477875"/>
          </a:xfrm>
          <a:prstGeom prst="rect">
            <a:avLst/>
          </a:prstGeom>
          <a:noFill/>
        </p:spPr>
        <p:txBody>
          <a:bodyPr wrap="square">
            <a:spAutoFit/>
          </a:bodyPr>
          <a:lstStyle/>
          <a:p>
            <a:r>
              <a:rPr lang="en-US" sz="2000" dirty="0"/>
              <a:t>The project will have two main tangible results:</a:t>
            </a:r>
          </a:p>
          <a:p>
            <a:pPr marL="342900" indent="-342900">
              <a:buFont typeface="Arial" panose="020B0604020202020204" pitchFamily="34" charset="0"/>
              <a:buChar char="•"/>
            </a:pPr>
            <a:r>
              <a:rPr lang="en-US" sz="2000" dirty="0"/>
              <a:t>A methodological guide on how to use LMI to plan VET</a:t>
            </a:r>
          </a:p>
          <a:p>
            <a:pPr marL="342900" indent="-342900">
              <a:buFont typeface="Arial" panose="020B0604020202020204" pitchFamily="34" charset="0"/>
              <a:buChar char="•"/>
            </a:pPr>
            <a:r>
              <a:rPr lang="en-US" sz="2000" dirty="0"/>
              <a:t>Interactive training materials including an online course and a chatbot based on AI to train social </a:t>
            </a:r>
            <a:r>
              <a:rPr lang="en-US" sz="2000" dirty="0" err="1"/>
              <a:t>organisations</a:t>
            </a:r>
            <a:r>
              <a:rPr lang="en-US" sz="2000" dirty="0"/>
              <a:t> on how to make an appropriate use of </a:t>
            </a:r>
            <a:r>
              <a:rPr lang="en-US" sz="2000" dirty="0" err="1"/>
              <a:t>labour</a:t>
            </a:r>
            <a:r>
              <a:rPr lang="en-US" sz="2000" dirty="0"/>
              <a:t> market intelligence to best train and guide people with fewer opportunities</a:t>
            </a:r>
          </a:p>
          <a:p>
            <a:endParaRPr lang="en-US" sz="2000" dirty="0"/>
          </a:p>
          <a:p>
            <a:r>
              <a:rPr lang="en-US" sz="2000" dirty="0"/>
              <a:t>Both results will be multi-language (English, Spanish, Romanian, French and German) and will be hosted in our website.</a:t>
            </a:r>
          </a:p>
        </p:txBody>
      </p:sp>
      <p:pic>
        <p:nvPicPr>
          <p:cNvPr id="6" name="Imagen 5">
            <a:extLst>
              <a:ext uri="{FF2B5EF4-FFF2-40B4-BE49-F238E27FC236}">
                <a16:creationId xmlns:a16="http://schemas.microsoft.com/office/drawing/2014/main" id="{DB4CFBF9-61F6-62CE-9572-07C20B306BFC}"/>
              </a:ext>
            </a:extLst>
          </p:cNvPr>
          <p:cNvPicPr>
            <a:picLocks noChangeAspect="1"/>
          </p:cNvPicPr>
          <p:nvPr/>
        </p:nvPicPr>
        <p:blipFill>
          <a:blip r:embed="rId5"/>
          <a:stretch>
            <a:fillRect/>
          </a:stretch>
        </p:blipFill>
        <p:spPr>
          <a:xfrm>
            <a:off x="0" y="1550623"/>
            <a:ext cx="5311140" cy="5318760"/>
          </a:xfrm>
          <a:prstGeom prst="rect">
            <a:avLst/>
          </a:prstGeom>
        </p:spPr>
      </p:pic>
    </p:spTree>
    <p:extLst>
      <p:ext uri="{BB962C8B-B14F-4D97-AF65-F5344CB8AC3E}">
        <p14:creationId xmlns:p14="http://schemas.microsoft.com/office/powerpoint/2010/main" val="1464931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3AF3C6F-FB09-41A3-9C9C-9DD260D5BBD2}"/>
              </a:ext>
            </a:extLst>
          </p:cNvPr>
          <p:cNvSpPr>
            <a:spLocks noGrp="1"/>
          </p:cNvSpPr>
          <p:nvPr>
            <p:ph type="ctrTitle"/>
          </p:nvPr>
        </p:nvSpPr>
        <p:spPr/>
        <p:txBody>
          <a:bodyPr/>
          <a:lstStyle/>
          <a:p>
            <a:endParaRPr lang="en-GB"/>
          </a:p>
        </p:txBody>
      </p:sp>
      <p:sp>
        <p:nvSpPr>
          <p:cNvPr id="3" name="Subtitle 2" hidden="1">
            <a:extLst>
              <a:ext uri="{FF2B5EF4-FFF2-40B4-BE49-F238E27FC236}">
                <a16:creationId xmlns:a16="http://schemas.microsoft.com/office/drawing/2014/main" id="{171C0B73-C7D2-4FD6-93BD-6A48E3600875}"/>
              </a:ext>
            </a:extLst>
          </p:cNvPr>
          <p:cNvSpPr>
            <a:spLocks noGrp="1"/>
          </p:cNvSpPr>
          <p:nvPr>
            <p:ph type="subTitle" idx="1"/>
          </p:nvPr>
        </p:nvSpPr>
        <p:spPr/>
        <p:txBody>
          <a:bodyPr/>
          <a:lstStyle/>
          <a:p>
            <a:endParaRPr lang="en-GB"/>
          </a:p>
        </p:txBody>
      </p:sp>
      <p:sp>
        <p:nvSpPr>
          <p:cNvPr id="9" name="POWER_USER_PROGRESS_BAR" hidden="1">
            <a:extLst>
              <a:ext uri="{FF2B5EF4-FFF2-40B4-BE49-F238E27FC236}">
                <a16:creationId xmlns:a16="http://schemas.microsoft.com/office/drawing/2014/main" id="{DACA6CE4-D25A-4940-85C9-B8926B58A962}"/>
              </a:ext>
            </a:extLst>
          </p:cNvPr>
          <p:cNvSpPr/>
          <p:nvPr>
            <p:custDataLst>
              <p:tags r:id="rId1"/>
            </p:custDataLst>
          </p:nvPr>
        </p:nvSpPr>
        <p:spPr>
          <a:xfrm>
            <a:off x="0" y="6705600"/>
            <a:ext cx="2438400" cy="152400"/>
          </a:xfrm>
          <a:prstGeom prst="rect">
            <a:avLst/>
          </a:prstGeom>
          <a:solidFill>
            <a:srgbClr val="2D4D6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a:solidFill>
                <a:srgbClr val="D3D3D3"/>
              </a:solidFill>
              <a:latin typeface="Calibri" panose="020F0502020204030204" pitchFamily="34" charset="0"/>
            </a:endParaRPr>
          </a:p>
        </p:txBody>
      </p:sp>
      <p:grpSp>
        <p:nvGrpSpPr>
          <p:cNvPr id="10" name="Group 9">
            <a:extLst>
              <a:ext uri="{FF2B5EF4-FFF2-40B4-BE49-F238E27FC236}">
                <a16:creationId xmlns:a16="http://schemas.microsoft.com/office/drawing/2014/main" id="{81DCCF1C-9924-43A9-8865-451891FD941D}"/>
              </a:ext>
            </a:extLst>
          </p:cNvPr>
          <p:cNvGrpSpPr/>
          <p:nvPr/>
        </p:nvGrpSpPr>
        <p:grpSpPr>
          <a:xfrm>
            <a:off x="-224739" y="127015"/>
            <a:ext cx="7854897" cy="1296538"/>
            <a:chOff x="-224739" y="436728"/>
            <a:chExt cx="7854897" cy="1296538"/>
          </a:xfrm>
        </p:grpSpPr>
        <p:grpSp>
          <p:nvGrpSpPr>
            <p:cNvPr id="11" name="Group 10">
              <a:extLst>
                <a:ext uri="{FF2B5EF4-FFF2-40B4-BE49-F238E27FC236}">
                  <a16:creationId xmlns:a16="http://schemas.microsoft.com/office/drawing/2014/main" id="{35453F8B-753F-4123-AB51-3027ECCFB565}"/>
                </a:ext>
              </a:extLst>
            </p:cNvPr>
            <p:cNvGrpSpPr/>
            <p:nvPr/>
          </p:nvGrpSpPr>
          <p:grpSpPr>
            <a:xfrm>
              <a:off x="532263" y="436728"/>
              <a:ext cx="1937982" cy="1296538"/>
              <a:chOff x="532263" y="436728"/>
              <a:chExt cx="1937982" cy="1296538"/>
            </a:xfrm>
          </p:grpSpPr>
          <p:cxnSp>
            <p:nvCxnSpPr>
              <p:cNvPr id="13" name="Straight Connector 12">
                <a:extLst>
                  <a:ext uri="{FF2B5EF4-FFF2-40B4-BE49-F238E27FC236}">
                    <a16:creationId xmlns:a16="http://schemas.microsoft.com/office/drawing/2014/main" id="{9CE437FE-02DA-438D-A603-7AF6B250A519}"/>
                  </a:ext>
                </a:extLst>
              </p:cNvPr>
              <p:cNvCxnSpPr/>
              <p:nvPr/>
            </p:nvCxnSpPr>
            <p:spPr>
              <a:xfrm>
                <a:off x="982639" y="436728"/>
                <a:ext cx="0" cy="129653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BA3C166-0505-42FD-84DD-97CD14BF221D}"/>
                  </a:ext>
                </a:extLst>
              </p:cNvPr>
              <p:cNvCxnSpPr/>
              <p:nvPr/>
            </p:nvCxnSpPr>
            <p:spPr>
              <a:xfrm>
                <a:off x="532263" y="1460310"/>
                <a:ext cx="1937982"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id="{2E661D58-58F4-44DD-93B6-EA956A9330EE}"/>
                </a:ext>
              </a:extLst>
            </p:cNvPr>
            <p:cNvSpPr/>
            <p:nvPr/>
          </p:nvSpPr>
          <p:spPr>
            <a:xfrm>
              <a:off x="-224739" y="563799"/>
              <a:ext cx="7854897" cy="769441"/>
            </a:xfrm>
            <a:prstGeom prst="rect">
              <a:avLst/>
            </a:prstGeom>
          </p:spPr>
          <p:txBody>
            <a:bodyPr wrap="square">
              <a:spAutoFit/>
            </a:bodyPr>
            <a:lstStyle/>
            <a:p>
              <a:pPr algn="ctr"/>
              <a:r>
                <a:rPr lang="en-US" sz="4400" dirty="0">
                  <a:solidFill>
                    <a:schemeClr val="accent1">
                      <a:lumMod val="75000"/>
                    </a:schemeClr>
                  </a:solidFill>
                </a:rPr>
                <a:t>Contact information</a:t>
              </a:r>
            </a:p>
          </p:txBody>
        </p:sp>
      </p:grpSp>
      <p:sp>
        <p:nvSpPr>
          <p:cNvPr id="7" name="POWER_USER_PROGRESS_PIE_2" hidden="1">
            <a:extLst>
              <a:ext uri="{FF2B5EF4-FFF2-40B4-BE49-F238E27FC236}">
                <a16:creationId xmlns:a16="http://schemas.microsoft.com/office/drawing/2014/main" id="{963DA007-56E7-429C-88A5-3E47E41F46DD}"/>
              </a:ext>
            </a:extLst>
          </p:cNvPr>
          <p:cNvSpPr/>
          <p:nvPr>
            <p:custDataLst>
              <p:tags r:id="rId2"/>
            </p:custDataLst>
          </p:nvPr>
        </p:nvSpPr>
        <p:spPr>
          <a:xfrm>
            <a:off x="11874500" y="6540500"/>
            <a:ext cx="317500" cy="317500"/>
          </a:xfrm>
          <a:prstGeom prst="ellipse">
            <a:avLst/>
          </a:prstGeom>
          <a:solidFill>
            <a:srgbClr val="FFFFFF"/>
          </a:solidFill>
          <a:ln w="3175">
            <a:solidFill>
              <a:srgbClr val="D3D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OWER_USER_PROGRESS_PIE_1" hidden="1">
            <a:extLst>
              <a:ext uri="{FF2B5EF4-FFF2-40B4-BE49-F238E27FC236}">
                <a16:creationId xmlns:a16="http://schemas.microsoft.com/office/drawing/2014/main" id="{91515CE0-5FC8-46E4-B892-6C5EE927E5CC}"/>
              </a:ext>
            </a:extLst>
          </p:cNvPr>
          <p:cNvSpPr/>
          <p:nvPr>
            <p:custDataLst>
              <p:tags r:id="rId3"/>
            </p:custDataLst>
          </p:nvPr>
        </p:nvSpPr>
        <p:spPr>
          <a:xfrm rot="16200000">
            <a:off x="11874500" y="6540500"/>
            <a:ext cx="317500" cy="317500"/>
          </a:xfrm>
          <a:prstGeom prst="pie">
            <a:avLst>
              <a:gd name="adj1" fmla="val 0"/>
              <a:gd name="adj2" fmla="val 3323077"/>
            </a:avLst>
          </a:prstGeom>
          <a:solidFill>
            <a:srgbClr val="335593"/>
          </a:solidFill>
          <a:ln w="6350">
            <a:solidFill>
              <a:srgbClr val="3355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CuadroTexto 4">
            <a:extLst>
              <a:ext uri="{FF2B5EF4-FFF2-40B4-BE49-F238E27FC236}">
                <a16:creationId xmlns:a16="http://schemas.microsoft.com/office/drawing/2014/main" id="{5861B1E8-097E-D19B-0DC4-26F62EC75093}"/>
              </a:ext>
            </a:extLst>
          </p:cNvPr>
          <p:cNvSpPr txBox="1"/>
          <p:nvPr/>
        </p:nvSpPr>
        <p:spPr>
          <a:xfrm>
            <a:off x="3191817" y="5066229"/>
            <a:ext cx="6207760" cy="830997"/>
          </a:xfrm>
          <a:prstGeom prst="rect">
            <a:avLst/>
          </a:prstGeom>
          <a:noFill/>
        </p:spPr>
        <p:txBody>
          <a:bodyPr wrap="square">
            <a:spAutoFit/>
          </a:bodyPr>
          <a:lstStyle/>
          <a:p>
            <a:r>
              <a:rPr lang="en-US" sz="2400" dirty="0"/>
              <a:t>Borja Pulido – b.pulido@prospektiker.es</a:t>
            </a:r>
          </a:p>
          <a:p>
            <a:r>
              <a:rPr lang="en-US" sz="2400" dirty="0"/>
              <a:t>Eugenia Atin – e.atin@prospektiker.es</a:t>
            </a:r>
          </a:p>
        </p:txBody>
      </p:sp>
    </p:spTree>
    <p:extLst>
      <p:ext uri="{BB962C8B-B14F-4D97-AF65-F5344CB8AC3E}">
        <p14:creationId xmlns:p14="http://schemas.microsoft.com/office/powerpoint/2010/main" val="1387442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OWER_USER_PROGRESS_BAR_TAG" val="POWER_USER_PROGRESS_BAR_TAG"/>
</p:tagLst>
</file>

<file path=ppt/tags/tag10.xml><?xml version="1.0" encoding="utf-8"?>
<p:tagLst xmlns:a="http://schemas.openxmlformats.org/drawingml/2006/main" xmlns:r="http://schemas.openxmlformats.org/officeDocument/2006/relationships" xmlns:p="http://schemas.openxmlformats.org/presentationml/2006/main">
  <p:tag name="POWER_USER_PROGRESS_PIE_BALL_TAG" val="POWER_USER_PROGRESS_PIE_BALL_TAG"/>
</p:tagLst>
</file>

<file path=ppt/tags/tag11.xml><?xml version="1.0" encoding="utf-8"?>
<p:tagLst xmlns:a="http://schemas.openxmlformats.org/drawingml/2006/main" xmlns:r="http://schemas.openxmlformats.org/officeDocument/2006/relationships" xmlns:p="http://schemas.openxmlformats.org/presentationml/2006/main">
  <p:tag name="POWER_USER_PROGRESS_BAR_TAG" val="POWER_USER_PROGRESS_BAR_TAG"/>
</p:tagLst>
</file>

<file path=ppt/tags/tag12.xml><?xml version="1.0" encoding="utf-8"?>
<p:tagLst xmlns:a="http://schemas.openxmlformats.org/drawingml/2006/main" xmlns:r="http://schemas.openxmlformats.org/officeDocument/2006/relationships" xmlns:p="http://schemas.openxmlformats.org/presentationml/2006/main">
  <p:tag name="POWER_USER_PROGRESS_PIE_OVAL_TAG" val="POWER_USER_PROGRESS_PIE_OVAL_TAG"/>
</p:tagLst>
</file>

<file path=ppt/tags/tag13.xml><?xml version="1.0" encoding="utf-8"?>
<p:tagLst xmlns:a="http://schemas.openxmlformats.org/drawingml/2006/main" xmlns:r="http://schemas.openxmlformats.org/officeDocument/2006/relationships" xmlns:p="http://schemas.openxmlformats.org/presentationml/2006/main">
  <p:tag name="POWER_USER_PROGRESS_PIE_BALL_TAG" val="POWER_USER_PROGRESS_PIE_BALL_TAG"/>
</p:tagLst>
</file>

<file path=ppt/tags/tag14.xml><?xml version="1.0" encoding="utf-8"?>
<p:tagLst xmlns:a="http://schemas.openxmlformats.org/drawingml/2006/main" xmlns:r="http://schemas.openxmlformats.org/officeDocument/2006/relationships" xmlns:p="http://schemas.openxmlformats.org/presentationml/2006/main">
  <p:tag name="POWER_USER_PROGRESS_BAR_TAG" val="POWER_USER_PROGRESS_BAR_TAG"/>
</p:tagLst>
</file>

<file path=ppt/tags/tag15.xml><?xml version="1.0" encoding="utf-8"?>
<p:tagLst xmlns:a="http://schemas.openxmlformats.org/drawingml/2006/main" xmlns:r="http://schemas.openxmlformats.org/officeDocument/2006/relationships" xmlns:p="http://schemas.openxmlformats.org/presentationml/2006/main">
  <p:tag name="POWER_USER_PROGRESS_PIE_OVAL_TAG" val="POWER_USER_PROGRESS_PIE_OVAL_TAG"/>
</p:tagLst>
</file>

<file path=ppt/tags/tag16.xml><?xml version="1.0" encoding="utf-8"?>
<p:tagLst xmlns:a="http://schemas.openxmlformats.org/drawingml/2006/main" xmlns:r="http://schemas.openxmlformats.org/officeDocument/2006/relationships" xmlns:p="http://schemas.openxmlformats.org/presentationml/2006/main">
  <p:tag name="POWER_USER_PROGRESS_PIE_BALL_TAG" val="POWER_USER_PROGRESS_PIE_BALL_TAG"/>
</p:tagLst>
</file>

<file path=ppt/tags/tag17.xml><?xml version="1.0" encoding="utf-8"?>
<p:tagLst xmlns:a="http://schemas.openxmlformats.org/drawingml/2006/main" xmlns:r="http://schemas.openxmlformats.org/officeDocument/2006/relationships" xmlns:p="http://schemas.openxmlformats.org/presentationml/2006/main">
  <p:tag name="POWER_USER_PROGRESS_BAR_TAG" val="POWER_USER_PROGRESS_BAR_TAG"/>
</p:tagLst>
</file>

<file path=ppt/tags/tag18.xml><?xml version="1.0" encoding="utf-8"?>
<p:tagLst xmlns:a="http://schemas.openxmlformats.org/drawingml/2006/main" xmlns:r="http://schemas.openxmlformats.org/officeDocument/2006/relationships" xmlns:p="http://schemas.openxmlformats.org/presentationml/2006/main">
  <p:tag name="POWER_USER_PROGRESS_PIE_OVAL_TAG" val="POWER_USER_PROGRESS_PIE_OVAL_TAG"/>
</p:tagLst>
</file>

<file path=ppt/tags/tag19.xml><?xml version="1.0" encoding="utf-8"?>
<p:tagLst xmlns:a="http://schemas.openxmlformats.org/drawingml/2006/main" xmlns:r="http://schemas.openxmlformats.org/officeDocument/2006/relationships" xmlns:p="http://schemas.openxmlformats.org/presentationml/2006/main">
  <p:tag name="POWER_USER_PROGRESS_PIE_BALL_TAG" val="POWER_USER_PROGRESS_PIE_BALL_TAG"/>
</p:tagLst>
</file>

<file path=ppt/tags/tag2.xml><?xml version="1.0" encoding="utf-8"?>
<p:tagLst xmlns:a="http://schemas.openxmlformats.org/drawingml/2006/main" xmlns:r="http://schemas.openxmlformats.org/officeDocument/2006/relationships" xmlns:p="http://schemas.openxmlformats.org/presentationml/2006/main">
  <p:tag name="POWER_USER_PROGRESS_BAR_TAG" val="POWER_USER_PROGRESS_BAR_TAG"/>
</p:tagLst>
</file>

<file path=ppt/tags/tag20.xml><?xml version="1.0" encoding="utf-8"?>
<p:tagLst xmlns:a="http://schemas.openxmlformats.org/drawingml/2006/main" xmlns:r="http://schemas.openxmlformats.org/officeDocument/2006/relationships" xmlns:p="http://schemas.openxmlformats.org/presentationml/2006/main">
  <p:tag name="POWER_USER_PROGRESS_BAR_TAG" val="POWER_USER_PROGRESS_BAR_TAG"/>
</p:tagLst>
</file>

<file path=ppt/tags/tag21.xml><?xml version="1.0" encoding="utf-8"?>
<p:tagLst xmlns:a="http://schemas.openxmlformats.org/drawingml/2006/main" xmlns:r="http://schemas.openxmlformats.org/officeDocument/2006/relationships" xmlns:p="http://schemas.openxmlformats.org/presentationml/2006/main">
  <p:tag name="POWER_USER_PROGRESS_PIE_OVAL_TAG" val="POWER_USER_PROGRESS_PIE_OVAL_TAG"/>
</p:tagLst>
</file>

<file path=ppt/tags/tag22.xml><?xml version="1.0" encoding="utf-8"?>
<p:tagLst xmlns:a="http://schemas.openxmlformats.org/drawingml/2006/main" xmlns:r="http://schemas.openxmlformats.org/officeDocument/2006/relationships" xmlns:p="http://schemas.openxmlformats.org/presentationml/2006/main">
  <p:tag name="POWER_USER_PROGRESS_PIE_BALL_TAG" val="POWER_USER_PROGRESS_PIE_BALL_TAG"/>
</p:tagLst>
</file>

<file path=ppt/tags/tag23.xml><?xml version="1.0" encoding="utf-8"?>
<p:tagLst xmlns:a="http://schemas.openxmlformats.org/drawingml/2006/main" xmlns:r="http://schemas.openxmlformats.org/officeDocument/2006/relationships" xmlns:p="http://schemas.openxmlformats.org/presentationml/2006/main">
  <p:tag name="POWER_USER_PROGRESS_BAR_TAG" val="POWER_USER_PROGRESS_BAR_TAG"/>
</p:tagLst>
</file>

<file path=ppt/tags/tag24.xml><?xml version="1.0" encoding="utf-8"?>
<p:tagLst xmlns:a="http://schemas.openxmlformats.org/drawingml/2006/main" xmlns:r="http://schemas.openxmlformats.org/officeDocument/2006/relationships" xmlns:p="http://schemas.openxmlformats.org/presentationml/2006/main">
  <p:tag name="POWER_USER_PROGRESS_PIE_OVAL_TAG" val="POWER_USER_PROGRESS_PIE_OVAL_TAG"/>
</p:tagLst>
</file>

<file path=ppt/tags/tag25.xml><?xml version="1.0" encoding="utf-8"?>
<p:tagLst xmlns:a="http://schemas.openxmlformats.org/drawingml/2006/main" xmlns:r="http://schemas.openxmlformats.org/officeDocument/2006/relationships" xmlns:p="http://schemas.openxmlformats.org/presentationml/2006/main">
  <p:tag name="POWER_USER_PROGRESS_PIE_BALL_TAG" val="POWER_USER_PROGRESS_PIE_BALL_TAG"/>
</p:tagLst>
</file>

<file path=ppt/tags/tag3.xml><?xml version="1.0" encoding="utf-8"?>
<p:tagLst xmlns:a="http://schemas.openxmlformats.org/drawingml/2006/main" xmlns:r="http://schemas.openxmlformats.org/officeDocument/2006/relationships" xmlns:p="http://schemas.openxmlformats.org/presentationml/2006/main">
  <p:tag name="POWER_USER_PROGRESS_PIE_OVAL_TAG" val="POWER_USER_PROGRESS_PIE_OVAL_TAG"/>
</p:tagLst>
</file>

<file path=ppt/tags/tag4.xml><?xml version="1.0" encoding="utf-8"?>
<p:tagLst xmlns:a="http://schemas.openxmlformats.org/drawingml/2006/main" xmlns:r="http://schemas.openxmlformats.org/officeDocument/2006/relationships" xmlns:p="http://schemas.openxmlformats.org/presentationml/2006/main">
  <p:tag name="POWER_USER_PROGRESS_PIE_BALL_TAG" val="POWER_USER_PROGRESS_PIE_BALL_TAG"/>
</p:tagLst>
</file>

<file path=ppt/tags/tag5.xml><?xml version="1.0" encoding="utf-8"?>
<p:tagLst xmlns:a="http://schemas.openxmlformats.org/drawingml/2006/main" xmlns:r="http://schemas.openxmlformats.org/officeDocument/2006/relationships" xmlns:p="http://schemas.openxmlformats.org/presentationml/2006/main">
  <p:tag name="POWER_USER_PROGRESS_BAR_TAG" val="POWER_USER_PROGRESS_BAR_TAG"/>
</p:tagLst>
</file>

<file path=ppt/tags/tag6.xml><?xml version="1.0" encoding="utf-8"?>
<p:tagLst xmlns:a="http://schemas.openxmlformats.org/drawingml/2006/main" xmlns:r="http://schemas.openxmlformats.org/officeDocument/2006/relationships" xmlns:p="http://schemas.openxmlformats.org/presentationml/2006/main">
  <p:tag name="POWER_USER_PROGRESS_PIE_OVAL_TAG" val="POWER_USER_PROGRESS_PIE_OVAL_TAG"/>
</p:tagLst>
</file>

<file path=ppt/tags/tag7.xml><?xml version="1.0" encoding="utf-8"?>
<p:tagLst xmlns:a="http://schemas.openxmlformats.org/drawingml/2006/main" xmlns:r="http://schemas.openxmlformats.org/officeDocument/2006/relationships" xmlns:p="http://schemas.openxmlformats.org/presentationml/2006/main">
  <p:tag name="POWER_USER_PROGRESS_PIE_BALL_TAG" val="POWER_USER_PROGRESS_PIE_BALL_TAG"/>
</p:tagLst>
</file>

<file path=ppt/tags/tag8.xml><?xml version="1.0" encoding="utf-8"?>
<p:tagLst xmlns:a="http://schemas.openxmlformats.org/drawingml/2006/main" xmlns:r="http://schemas.openxmlformats.org/officeDocument/2006/relationships" xmlns:p="http://schemas.openxmlformats.org/presentationml/2006/main">
  <p:tag name="POWER_USER_PROGRESS_BAR_TAG" val="POWER_USER_PROGRESS_BAR_TAG"/>
</p:tagLst>
</file>

<file path=ppt/tags/tag9.xml><?xml version="1.0" encoding="utf-8"?>
<p:tagLst xmlns:a="http://schemas.openxmlformats.org/drawingml/2006/main" xmlns:r="http://schemas.openxmlformats.org/officeDocument/2006/relationships" xmlns:p="http://schemas.openxmlformats.org/presentationml/2006/main">
  <p:tag name="POWER_USER_PROGRESS_PIE_OVAL_TAG" val="POWER_USER_PROGRESS_PIE_OVAL_TAG"/>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TotalTime>
  <Words>708</Words>
  <Application>Microsoft Office PowerPoint</Application>
  <PresentationFormat>Panorámica</PresentationFormat>
  <Paragraphs>66</Paragraphs>
  <Slides>9</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9</vt:i4>
      </vt:variant>
    </vt:vector>
  </HeadingPairs>
  <TitlesOfParts>
    <vt:vector size="13" baseType="lpstr">
      <vt:lpstr>Arial</vt:lpstr>
      <vt:lpstr>Calibri</vt:lpstr>
      <vt:lpstr>Calibri Light</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Ciprian Panzaru</dc:creator>
  <cp:lastModifiedBy>Eugenia Atin</cp:lastModifiedBy>
  <cp:revision>22</cp:revision>
  <dcterms:created xsi:type="dcterms:W3CDTF">2022-06-26T15:08:52Z</dcterms:created>
  <dcterms:modified xsi:type="dcterms:W3CDTF">2024-08-31T21:29:33Z</dcterms:modified>
</cp:coreProperties>
</file>